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sldIdLst>
    <p:sldId id="487" r:id="rId5"/>
    <p:sldId id="787" r:id="rId6"/>
    <p:sldId id="1721" r:id="rId7"/>
    <p:sldId id="1380" r:id="rId8"/>
    <p:sldId id="1519" r:id="rId9"/>
    <p:sldId id="1520" r:id="rId10"/>
    <p:sldId id="1727" r:id="rId11"/>
    <p:sldId id="1534" r:id="rId12"/>
    <p:sldId id="1722" r:id="rId13"/>
    <p:sldId id="1535" r:id="rId14"/>
    <p:sldId id="1538" r:id="rId15"/>
    <p:sldId id="696" r:id="rId16"/>
    <p:sldId id="1536" r:id="rId17"/>
    <p:sldId id="1540" r:id="rId18"/>
    <p:sldId id="1723" r:id="rId19"/>
    <p:sldId id="1539" r:id="rId20"/>
    <p:sldId id="1542" r:id="rId21"/>
    <p:sldId id="1543" r:id="rId22"/>
    <p:sldId id="1545" r:id="rId23"/>
    <p:sldId id="1612" r:id="rId24"/>
    <p:sldId id="1546" r:id="rId25"/>
    <p:sldId id="1544" r:id="rId26"/>
    <p:sldId id="1724" r:id="rId27"/>
    <p:sldId id="1549" r:id="rId28"/>
    <p:sldId id="1550" r:id="rId29"/>
    <p:sldId id="1551" r:id="rId30"/>
    <p:sldId id="1552" r:id="rId31"/>
    <p:sldId id="1729" r:id="rId32"/>
    <p:sldId id="1553" r:id="rId33"/>
    <p:sldId id="1556" r:id="rId34"/>
    <p:sldId id="1554" r:id="rId35"/>
    <p:sldId id="1615" r:id="rId36"/>
    <p:sldId id="1558" r:id="rId37"/>
    <p:sldId id="1559" r:id="rId38"/>
    <p:sldId id="1560" r:id="rId39"/>
    <p:sldId id="1561" r:id="rId40"/>
    <p:sldId id="1740" r:id="rId41"/>
    <p:sldId id="1728" r:id="rId42"/>
    <p:sldId id="1715" r:id="rId43"/>
    <p:sldId id="1717" r:id="rId44"/>
    <p:sldId id="1501" r:id="rId45"/>
    <p:sldId id="1618" r:id="rId46"/>
    <p:sldId id="1608" r:id="rId47"/>
    <p:sldId id="1731" r:id="rId48"/>
    <p:sldId id="1718" r:id="rId49"/>
    <p:sldId id="1730" r:id="rId50"/>
    <p:sldId id="1720" r:id="rId51"/>
    <p:sldId id="1741" r:id="rId52"/>
    <p:sldId id="1713" r:id="rId53"/>
    <p:sldId id="1736" r:id="rId54"/>
    <p:sldId id="1737" r:id="rId55"/>
    <p:sldId id="1738" r:id="rId56"/>
    <p:sldId id="1742" r:id="rId57"/>
    <p:sldId id="1735" r:id="rId58"/>
    <p:sldId id="1743" r:id="rId59"/>
    <p:sldId id="1032" r:id="rId60"/>
    <p:sldId id="1659" r:id="rId61"/>
    <p:sldId id="1744" r:id="rId62"/>
    <p:sldId id="1745" r:id="rId63"/>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192"/>
    <a:srgbClr val="007AC2"/>
    <a:srgbClr val="FFFF00"/>
    <a:srgbClr val="996699"/>
    <a:srgbClr val="0D95D4"/>
    <a:srgbClr val="009999"/>
    <a:srgbClr val="A7A35B"/>
    <a:srgbClr val="0C2811"/>
    <a:srgbClr val="818235"/>
    <a:srgbClr val="6780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4660"/>
  </p:normalViewPr>
  <p:slideViewPr>
    <p:cSldViewPr snapToGrid="0">
      <p:cViewPr varScale="1">
        <p:scale>
          <a:sx n="60" d="100"/>
          <a:sy n="60" d="100"/>
        </p:scale>
        <p:origin x="127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chran, Maisha" userId="64bcccc8-954f-4985-a0ce-d0c399f51024" providerId="ADAL" clId="{1ED89D57-A4BA-4FCC-8D34-6CB76149D930}"/>
    <pc:docChg chg="custSel modSld sldOrd">
      <pc:chgData name="Cochran, Maisha" userId="64bcccc8-954f-4985-a0ce-d0c399f51024" providerId="ADAL" clId="{1ED89D57-A4BA-4FCC-8D34-6CB76149D930}" dt="2023-02-07T17:18:00.839" v="37" actId="207"/>
      <pc:docMkLst>
        <pc:docMk/>
      </pc:docMkLst>
      <pc:sldChg chg="modSp">
        <pc:chgData name="Cochran, Maisha" userId="64bcccc8-954f-4985-a0ce-d0c399f51024" providerId="ADAL" clId="{1ED89D57-A4BA-4FCC-8D34-6CB76149D930}" dt="2023-02-07T17:18:00.839" v="37" actId="207"/>
        <pc:sldMkLst>
          <pc:docMk/>
          <pc:sldMk cId="1137976687" sldId="1380"/>
        </pc:sldMkLst>
        <pc:spChg chg="mod">
          <ac:chgData name="Cochran, Maisha" userId="64bcccc8-954f-4985-a0ce-d0c399f51024" providerId="ADAL" clId="{1ED89D57-A4BA-4FCC-8D34-6CB76149D930}" dt="2023-02-07T17:18:00.839" v="37" actId="207"/>
          <ac:spMkLst>
            <pc:docMk/>
            <pc:sldMk cId="1137976687" sldId="1380"/>
            <ac:spMk id="8" creationId="{00000000-0000-0000-0000-000000000000}"/>
          </ac:spMkLst>
        </pc:spChg>
      </pc:sldChg>
      <pc:sldChg chg="modSp">
        <pc:chgData name="Cochran, Maisha" userId="64bcccc8-954f-4985-a0ce-d0c399f51024" providerId="ADAL" clId="{1ED89D57-A4BA-4FCC-8D34-6CB76149D930}" dt="2023-02-07T17:15:38.153" v="36" actId="207"/>
        <pc:sldMkLst>
          <pc:docMk/>
          <pc:sldMk cId="1740458893" sldId="1519"/>
        </pc:sldMkLst>
        <pc:spChg chg="mod">
          <ac:chgData name="Cochran, Maisha" userId="64bcccc8-954f-4985-a0ce-d0c399f51024" providerId="ADAL" clId="{1ED89D57-A4BA-4FCC-8D34-6CB76149D930}" dt="2023-02-07T17:15:38.153" v="36" actId="207"/>
          <ac:spMkLst>
            <pc:docMk/>
            <pc:sldMk cId="1740458893" sldId="1519"/>
            <ac:spMk id="8" creationId="{00000000-0000-0000-0000-000000000000}"/>
          </ac:spMkLst>
        </pc:spChg>
      </pc:sldChg>
      <pc:sldChg chg="modSp">
        <pc:chgData name="Cochran, Maisha" userId="64bcccc8-954f-4985-a0ce-d0c399f51024" providerId="ADAL" clId="{1ED89D57-A4BA-4FCC-8D34-6CB76149D930}" dt="2023-02-07T17:15:10.223" v="34" actId="207"/>
        <pc:sldMkLst>
          <pc:docMk/>
          <pc:sldMk cId="2835321157" sldId="1520"/>
        </pc:sldMkLst>
        <pc:spChg chg="mod">
          <ac:chgData name="Cochran, Maisha" userId="64bcccc8-954f-4985-a0ce-d0c399f51024" providerId="ADAL" clId="{1ED89D57-A4BA-4FCC-8D34-6CB76149D930}" dt="2023-02-07T17:15:10.223" v="34" actId="207"/>
          <ac:spMkLst>
            <pc:docMk/>
            <pc:sldMk cId="2835321157" sldId="1520"/>
            <ac:spMk id="8" creationId="{00000000-0000-0000-0000-000000000000}"/>
          </ac:spMkLst>
        </pc:spChg>
      </pc:sldChg>
      <pc:sldChg chg="modSp">
        <pc:chgData name="Cochran, Maisha" userId="64bcccc8-954f-4985-a0ce-d0c399f51024" providerId="ADAL" clId="{1ED89D57-A4BA-4FCC-8D34-6CB76149D930}" dt="2023-02-07T17:14:46.530" v="33" actId="207"/>
        <pc:sldMkLst>
          <pc:docMk/>
          <pc:sldMk cId="3011629796" sldId="1534"/>
        </pc:sldMkLst>
        <pc:spChg chg="mod">
          <ac:chgData name="Cochran, Maisha" userId="64bcccc8-954f-4985-a0ce-d0c399f51024" providerId="ADAL" clId="{1ED89D57-A4BA-4FCC-8D34-6CB76149D930}" dt="2023-02-07T17:14:46.530" v="33" actId="207"/>
          <ac:spMkLst>
            <pc:docMk/>
            <pc:sldMk cId="3011629796" sldId="1534"/>
            <ac:spMk id="8" creationId="{00000000-0000-0000-0000-000000000000}"/>
          </ac:spMkLst>
        </pc:spChg>
      </pc:sldChg>
      <pc:sldChg chg="modSp">
        <pc:chgData name="Cochran, Maisha" userId="64bcccc8-954f-4985-a0ce-d0c399f51024" providerId="ADAL" clId="{1ED89D57-A4BA-4FCC-8D34-6CB76149D930}" dt="2023-02-07T17:14:01.674" v="30" actId="207"/>
        <pc:sldMkLst>
          <pc:docMk/>
          <pc:sldMk cId="2093825033" sldId="1535"/>
        </pc:sldMkLst>
        <pc:spChg chg="mod">
          <ac:chgData name="Cochran, Maisha" userId="64bcccc8-954f-4985-a0ce-d0c399f51024" providerId="ADAL" clId="{1ED89D57-A4BA-4FCC-8D34-6CB76149D930}" dt="2023-02-07T17:14:01.674" v="30" actId="207"/>
          <ac:spMkLst>
            <pc:docMk/>
            <pc:sldMk cId="2093825033" sldId="1535"/>
            <ac:spMk id="8" creationId="{00000000-0000-0000-0000-000000000000}"/>
          </ac:spMkLst>
        </pc:spChg>
      </pc:sldChg>
      <pc:sldChg chg="modSp">
        <pc:chgData name="Cochran, Maisha" userId="64bcccc8-954f-4985-a0ce-d0c399f51024" providerId="ADAL" clId="{1ED89D57-A4BA-4FCC-8D34-6CB76149D930}" dt="2023-02-07T17:12:19.673" v="23" actId="207"/>
        <pc:sldMkLst>
          <pc:docMk/>
          <pc:sldMk cId="296976501" sldId="1536"/>
        </pc:sldMkLst>
        <pc:graphicFrameChg chg="modGraphic">
          <ac:chgData name="Cochran, Maisha" userId="64bcccc8-954f-4985-a0ce-d0c399f51024" providerId="ADAL" clId="{1ED89D57-A4BA-4FCC-8D34-6CB76149D930}" dt="2023-02-07T17:12:19.673" v="23" actId="207"/>
          <ac:graphicFrameMkLst>
            <pc:docMk/>
            <pc:sldMk cId="296976501" sldId="1536"/>
            <ac:graphicFrameMk id="4" creationId="{C88317AC-776F-4503-AD5E-C63A97E9CA23}"/>
          </ac:graphicFrameMkLst>
        </pc:graphicFrameChg>
      </pc:sldChg>
      <pc:sldChg chg="modSp">
        <pc:chgData name="Cochran, Maisha" userId="64bcccc8-954f-4985-a0ce-d0c399f51024" providerId="ADAL" clId="{1ED89D57-A4BA-4FCC-8D34-6CB76149D930}" dt="2023-02-07T17:13:30.367" v="27" actId="207"/>
        <pc:sldMkLst>
          <pc:docMk/>
          <pc:sldMk cId="1502571975" sldId="1538"/>
        </pc:sldMkLst>
        <pc:spChg chg="mod">
          <ac:chgData name="Cochran, Maisha" userId="64bcccc8-954f-4985-a0ce-d0c399f51024" providerId="ADAL" clId="{1ED89D57-A4BA-4FCC-8D34-6CB76149D930}" dt="2023-02-07T17:13:30.367" v="27" actId="207"/>
          <ac:spMkLst>
            <pc:docMk/>
            <pc:sldMk cId="1502571975" sldId="1538"/>
            <ac:spMk id="8" creationId="{00000000-0000-0000-0000-000000000000}"/>
          </ac:spMkLst>
        </pc:spChg>
      </pc:sldChg>
      <pc:sldChg chg="modSp">
        <pc:chgData name="Cochran, Maisha" userId="64bcccc8-954f-4985-a0ce-d0c399f51024" providerId="ADAL" clId="{1ED89D57-A4BA-4FCC-8D34-6CB76149D930}" dt="2023-02-07T17:12:03.786" v="22" actId="207"/>
        <pc:sldMkLst>
          <pc:docMk/>
          <pc:sldMk cId="3244204040" sldId="1539"/>
        </pc:sldMkLst>
        <pc:spChg chg="mod">
          <ac:chgData name="Cochran, Maisha" userId="64bcccc8-954f-4985-a0ce-d0c399f51024" providerId="ADAL" clId="{1ED89D57-A4BA-4FCC-8D34-6CB76149D930}" dt="2023-02-07T17:12:03.786" v="22" actId="207"/>
          <ac:spMkLst>
            <pc:docMk/>
            <pc:sldMk cId="3244204040" sldId="1539"/>
            <ac:spMk id="8" creationId="{00000000-0000-0000-0000-000000000000}"/>
          </ac:spMkLst>
        </pc:spChg>
      </pc:sldChg>
      <pc:sldChg chg="modSp">
        <pc:chgData name="Cochran, Maisha" userId="64bcccc8-954f-4985-a0ce-d0c399f51024" providerId="ADAL" clId="{1ED89D57-A4BA-4FCC-8D34-6CB76149D930}" dt="2023-02-07T17:11:34.495" v="19" actId="207"/>
        <pc:sldMkLst>
          <pc:docMk/>
          <pc:sldMk cId="1751471600" sldId="1543"/>
        </pc:sldMkLst>
        <pc:spChg chg="mod">
          <ac:chgData name="Cochran, Maisha" userId="64bcccc8-954f-4985-a0ce-d0c399f51024" providerId="ADAL" clId="{1ED89D57-A4BA-4FCC-8D34-6CB76149D930}" dt="2023-02-07T17:11:34.495" v="19" actId="207"/>
          <ac:spMkLst>
            <pc:docMk/>
            <pc:sldMk cId="1751471600" sldId="1543"/>
            <ac:spMk id="8" creationId="{00000000-0000-0000-0000-000000000000}"/>
          </ac:spMkLst>
        </pc:spChg>
      </pc:sldChg>
      <pc:sldChg chg="modSp">
        <pc:chgData name="Cochran, Maisha" userId="64bcccc8-954f-4985-a0ce-d0c399f51024" providerId="ADAL" clId="{1ED89D57-A4BA-4FCC-8D34-6CB76149D930}" dt="2023-02-07T17:11:05.354" v="17" actId="207"/>
        <pc:sldMkLst>
          <pc:docMk/>
          <pc:sldMk cId="153811194" sldId="1545"/>
        </pc:sldMkLst>
        <pc:spChg chg="mod">
          <ac:chgData name="Cochran, Maisha" userId="64bcccc8-954f-4985-a0ce-d0c399f51024" providerId="ADAL" clId="{1ED89D57-A4BA-4FCC-8D34-6CB76149D930}" dt="2023-02-07T17:11:05.354" v="17" actId="207"/>
          <ac:spMkLst>
            <pc:docMk/>
            <pc:sldMk cId="153811194" sldId="1545"/>
            <ac:spMk id="8" creationId="{00000000-0000-0000-0000-000000000000}"/>
          </ac:spMkLst>
        </pc:spChg>
      </pc:sldChg>
      <pc:sldChg chg="modSp">
        <pc:chgData name="Cochran, Maisha" userId="64bcccc8-954f-4985-a0ce-d0c399f51024" providerId="ADAL" clId="{1ED89D57-A4BA-4FCC-8D34-6CB76149D930}" dt="2023-02-07T17:10:24.718" v="16" actId="207"/>
        <pc:sldMkLst>
          <pc:docMk/>
          <pc:sldMk cId="3476295166" sldId="1546"/>
        </pc:sldMkLst>
        <pc:spChg chg="mod">
          <ac:chgData name="Cochran, Maisha" userId="64bcccc8-954f-4985-a0ce-d0c399f51024" providerId="ADAL" clId="{1ED89D57-A4BA-4FCC-8D34-6CB76149D930}" dt="2023-02-07T17:10:24.718" v="16" actId="207"/>
          <ac:spMkLst>
            <pc:docMk/>
            <pc:sldMk cId="3476295166" sldId="1546"/>
            <ac:spMk id="8" creationId="{00000000-0000-0000-0000-000000000000}"/>
          </ac:spMkLst>
        </pc:spChg>
      </pc:sldChg>
      <pc:sldChg chg="modSp">
        <pc:chgData name="Cochran, Maisha" userId="64bcccc8-954f-4985-a0ce-d0c399f51024" providerId="ADAL" clId="{1ED89D57-A4BA-4FCC-8D34-6CB76149D930}" dt="2023-02-07T16:01:53.069" v="15" actId="207"/>
        <pc:sldMkLst>
          <pc:docMk/>
          <pc:sldMk cId="533932944" sldId="1549"/>
        </pc:sldMkLst>
        <pc:spChg chg="mod">
          <ac:chgData name="Cochran, Maisha" userId="64bcccc8-954f-4985-a0ce-d0c399f51024" providerId="ADAL" clId="{1ED89D57-A4BA-4FCC-8D34-6CB76149D930}" dt="2023-02-07T16:01:53.069" v="15" actId="207"/>
          <ac:spMkLst>
            <pc:docMk/>
            <pc:sldMk cId="533932944" sldId="1549"/>
            <ac:spMk id="8" creationId="{00000000-0000-0000-0000-000000000000}"/>
          </ac:spMkLst>
        </pc:spChg>
      </pc:sldChg>
      <pc:sldChg chg="modSp">
        <pc:chgData name="Cochran, Maisha" userId="64bcccc8-954f-4985-a0ce-d0c399f51024" providerId="ADAL" clId="{1ED89D57-A4BA-4FCC-8D34-6CB76149D930}" dt="2023-02-07T15:46:53.554" v="13" actId="207"/>
        <pc:sldMkLst>
          <pc:docMk/>
          <pc:sldMk cId="2826798255" sldId="1551"/>
        </pc:sldMkLst>
        <pc:spChg chg="mod">
          <ac:chgData name="Cochran, Maisha" userId="64bcccc8-954f-4985-a0ce-d0c399f51024" providerId="ADAL" clId="{1ED89D57-A4BA-4FCC-8D34-6CB76149D930}" dt="2023-02-07T15:46:53.554" v="13" actId="207"/>
          <ac:spMkLst>
            <pc:docMk/>
            <pc:sldMk cId="2826798255" sldId="1551"/>
            <ac:spMk id="8" creationId="{00000000-0000-0000-0000-000000000000}"/>
          </ac:spMkLst>
        </pc:spChg>
      </pc:sldChg>
      <pc:sldChg chg="modSp ord">
        <pc:chgData name="Cochran, Maisha" userId="64bcccc8-954f-4985-a0ce-d0c399f51024" providerId="ADAL" clId="{1ED89D57-A4BA-4FCC-8D34-6CB76149D930}" dt="2023-02-07T15:46:32.245" v="12"/>
        <pc:sldMkLst>
          <pc:docMk/>
          <pc:sldMk cId="1514383677" sldId="1553"/>
        </pc:sldMkLst>
        <pc:spChg chg="mod">
          <ac:chgData name="Cochran, Maisha" userId="64bcccc8-954f-4985-a0ce-d0c399f51024" providerId="ADAL" clId="{1ED89D57-A4BA-4FCC-8D34-6CB76149D930}" dt="2023-02-07T15:45:45.703" v="8" actId="207"/>
          <ac:spMkLst>
            <pc:docMk/>
            <pc:sldMk cId="1514383677" sldId="1553"/>
            <ac:spMk id="8" creationId="{00000000-0000-0000-0000-000000000000}"/>
          </ac:spMkLst>
        </pc:spChg>
      </pc:sldChg>
      <pc:sldChg chg="modSp">
        <pc:chgData name="Cochran, Maisha" userId="64bcccc8-954f-4985-a0ce-d0c399f51024" providerId="ADAL" clId="{1ED89D57-A4BA-4FCC-8D34-6CB76149D930}" dt="2023-02-07T15:43:09.923" v="4" actId="207"/>
        <pc:sldMkLst>
          <pc:docMk/>
          <pc:sldMk cId="781307516" sldId="1554"/>
        </pc:sldMkLst>
        <pc:spChg chg="mod">
          <ac:chgData name="Cochran, Maisha" userId="64bcccc8-954f-4985-a0ce-d0c399f51024" providerId="ADAL" clId="{1ED89D57-A4BA-4FCC-8D34-6CB76149D930}" dt="2023-02-07T15:43:09.923" v="4" actId="207"/>
          <ac:spMkLst>
            <pc:docMk/>
            <pc:sldMk cId="781307516" sldId="1554"/>
            <ac:spMk id="8" creationId="{00000000-0000-0000-0000-000000000000}"/>
          </ac:spMkLst>
        </pc:spChg>
      </pc:sldChg>
      <pc:sldChg chg="ord">
        <pc:chgData name="Cochran, Maisha" userId="64bcccc8-954f-4985-a0ce-d0c399f51024" providerId="ADAL" clId="{1ED89D57-A4BA-4FCC-8D34-6CB76149D930}" dt="2023-02-07T15:45:59.763" v="10"/>
        <pc:sldMkLst>
          <pc:docMk/>
          <pc:sldMk cId="3206395144" sldId="1556"/>
        </pc:sldMkLst>
      </pc:sldChg>
      <pc:sldChg chg="modSp">
        <pc:chgData name="Cochran, Maisha" userId="64bcccc8-954f-4985-a0ce-d0c399f51024" providerId="ADAL" clId="{1ED89D57-A4BA-4FCC-8D34-6CB76149D930}" dt="2023-02-07T15:42:06.290" v="1" actId="207"/>
        <pc:sldMkLst>
          <pc:docMk/>
          <pc:sldMk cId="1246669292" sldId="1558"/>
        </pc:sldMkLst>
        <pc:spChg chg="mod">
          <ac:chgData name="Cochran, Maisha" userId="64bcccc8-954f-4985-a0ce-d0c399f51024" providerId="ADAL" clId="{1ED89D57-A4BA-4FCC-8D34-6CB76149D930}" dt="2023-02-07T15:42:06.290" v="1" actId="207"/>
          <ac:spMkLst>
            <pc:docMk/>
            <pc:sldMk cId="1246669292" sldId="1558"/>
            <ac:spMk id="8" creationId="{00000000-0000-0000-0000-000000000000}"/>
          </ac:spMkLst>
        </pc:spChg>
      </pc:sldChg>
      <pc:sldChg chg="modSp ord">
        <pc:chgData name="Cochran, Maisha" userId="64bcccc8-954f-4985-a0ce-d0c399f51024" providerId="ADAL" clId="{1ED89D57-A4BA-4FCC-8D34-6CB76149D930}" dt="2023-02-07T15:46:29.673" v="11"/>
        <pc:sldMkLst>
          <pc:docMk/>
          <pc:sldMk cId="3367253929" sldId="1729"/>
        </pc:sldMkLst>
        <pc:spChg chg="mod">
          <ac:chgData name="Cochran, Maisha" userId="64bcccc8-954f-4985-a0ce-d0c399f51024" providerId="ADAL" clId="{1ED89D57-A4BA-4FCC-8D34-6CB76149D930}" dt="2023-02-07T15:44:15.505" v="7" actId="207"/>
          <ac:spMkLst>
            <pc:docMk/>
            <pc:sldMk cId="3367253929" sldId="1729"/>
            <ac:spMk id="8"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3875426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1889085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420094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4170136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A10352-1206-4AC8-987B-9372C527D03E}"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528326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A10352-1206-4AC8-987B-9372C527D03E}"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1450758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A10352-1206-4AC8-987B-9372C527D03E}" type="datetimeFigureOut">
              <a:rPr lang="en-US" smtClean="0"/>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50556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A10352-1206-4AC8-987B-9372C527D03E}" type="datetimeFigureOut">
              <a:rPr lang="en-US" smtClean="0"/>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096952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10352-1206-4AC8-987B-9372C527D03E}" type="datetimeFigureOut">
              <a:rPr lang="en-US" smtClean="0"/>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11085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1A10352-1206-4AC8-987B-9372C527D03E}"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1289647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1A10352-1206-4AC8-987B-9372C527D03E}"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4170785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11A10352-1206-4AC8-987B-9372C527D03E}" type="datetimeFigureOut">
              <a:rPr lang="en-US" smtClean="0"/>
              <a:t>2/7/2023</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81F896FB-FB40-46B2-B5E0-4C7E00A60162}" type="slidenum">
              <a:rPr lang="en-US" smtClean="0"/>
              <a:t>‹#›</a:t>
            </a:fld>
            <a:endParaRPr lang="en-US"/>
          </a:p>
        </p:txBody>
      </p:sp>
    </p:spTree>
    <p:extLst>
      <p:ext uri="{BB962C8B-B14F-4D97-AF65-F5344CB8AC3E}">
        <p14:creationId xmlns:p14="http://schemas.microsoft.com/office/powerpoint/2010/main" val="10961184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svg"/></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svg"/></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B36574-61E6-45F4-B2C8-2AB26EE862F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7" name="Oval 6"/>
          <p:cNvSpPr/>
          <p:nvPr/>
        </p:nvSpPr>
        <p:spPr>
          <a:xfrm>
            <a:off x="1487110" y="230115"/>
            <a:ext cx="7315200" cy="7315200"/>
          </a:xfrm>
          <a:custGeom>
            <a:avLst/>
            <a:gdLst>
              <a:gd name="connsiteX0" fmla="*/ 0 w 7315200"/>
              <a:gd name="connsiteY0" fmla="*/ 3657600 h 7315200"/>
              <a:gd name="connsiteX1" fmla="*/ 3657600 w 7315200"/>
              <a:gd name="connsiteY1" fmla="*/ 0 h 7315200"/>
              <a:gd name="connsiteX2" fmla="*/ 7315200 w 7315200"/>
              <a:gd name="connsiteY2" fmla="*/ 3657600 h 7315200"/>
              <a:gd name="connsiteX3" fmla="*/ 3657600 w 7315200"/>
              <a:gd name="connsiteY3" fmla="*/ 7315200 h 7315200"/>
              <a:gd name="connsiteX4" fmla="*/ 0 w 7315200"/>
              <a:gd name="connsiteY4" fmla="*/ 3657600 h 731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7315200" fill="none" extrusionOk="0">
                <a:moveTo>
                  <a:pt x="0" y="3657600"/>
                </a:moveTo>
                <a:cubicBezTo>
                  <a:pt x="192857" y="1905272"/>
                  <a:pt x="1723787" y="-66"/>
                  <a:pt x="3657600" y="0"/>
                </a:cubicBezTo>
                <a:cubicBezTo>
                  <a:pt x="5447481" y="-84192"/>
                  <a:pt x="7309024" y="1733161"/>
                  <a:pt x="7315200" y="3657600"/>
                </a:cubicBezTo>
                <a:cubicBezTo>
                  <a:pt x="7376431" y="5761574"/>
                  <a:pt x="5753893" y="7333164"/>
                  <a:pt x="3657600" y="7315200"/>
                </a:cubicBezTo>
                <a:cubicBezTo>
                  <a:pt x="1747522" y="7422820"/>
                  <a:pt x="-359518" y="5777328"/>
                  <a:pt x="0" y="3657600"/>
                </a:cubicBezTo>
                <a:close/>
              </a:path>
              <a:path w="7315200" h="7315200" stroke="0" extrusionOk="0">
                <a:moveTo>
                  <a:pt x="0" y="3657600"/>
                </a:moveTo>
                <a:cubicBezTo>
                  <a:pt x="-238610" y="1798340"/>
                  <a:pt x="1686409" y="-36124"/>
                  <a:pt x="3657600" y="0"/>
                </a:cubicBezTo>
                <a:cubicBezTo>
                  <a:pt x="5479223" y="-199351"/>
                  <a:pt x="7210858" y="1707698"/>
                  <a:pt x="7315200" y="3657600"/>
                </a:cubicBezTo>
                <a:cubicBezTo>
                  <a:pt x="6917958" y="5723406"/>
                  <a:pt x="5756673" y="7131570"/>
                  <a:pt x="3657600" y="7315200"/>
                </a:cubicBezTo>
                <a:cubicBezTo>
                  <a:pt x="1718359" y="7323418"/>
                  <a:pt x="-31766" y="5610564"/>
                  <a:pt x="0" y="3657600"/>
                </a:cubicBezTo>
                <a:close/>
              </a:path>
            </a:pathLst>
          </a:custGeom>
          <a:solidFill>
            <a:srgbClr val="996699"/>
          </a:solidFill>
          <a:ln w="57150">
            <a:solidFill>
              <a:schemeClr val="tx1"/>
            </a:solidFill>
            <a:extLst>
              <a:ext uri="{C807C97D-BFC1-408E-A445-0C87EB9F89A2}">
                <ask:lineSketchStyleProps xmlns="" xmlns:ask="http://schemas.microsoft.com/office/drawing/2018/sketchyshapes" sd="2665953337">
                  <a:prstGeom prst="ellipse">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 name="Oval 1"/>
          <p:cNvSpPr/>
          <p:nvPr/>
        </p:nvSpPr>
        <p:spPr>
          <a:xfrm>
            <a:off x="1624269" y="457200"/>
            <a:ext cx="7040880" cy="6858000"/>
          </a:xfrm>
          <a:custGeom>
            <a:avLst/>
            <a:gdLst>
              <a:gd name="connsiteX0" fmla="*/ 0 w 7040880"/>
              <a:gd name="connsiteY0" fmla="*/ 3429000 h 6858000"/>
              <a:gd name="connsiteX1" fmla="*/ 3520440 w 7040880"/>
              <a:gd name="connsiteY1" fmla="*/ 0 h 6858000"/>
              <a:gd name="connsiteX2" fmla="*/ 7040880 w 7040880"/>
              <a:gd name="connsiteY2" fmla="*/ 3429000 h 6858000"/>
              <a:gd name="connsiteX3" fmla="*/ 3520440 w 7040880"/>
              <a:gd name="connsiteY3" fmla="*/ 6858000 h 6858000"/>
              <a:gd name="connsiteX4" fmla="*/ 0 w 704088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880" h="6858000" fill="none" extrusionOk="0">
                <a:moveTo>
                  <a:pt x="0" y="3429000"/>
                </a:moveTo>
                <a:cubicBezTo>
                  <a:pt x="-28699" y="1654069"/>
                  <a:pt x="1428033" y="140314"/>
                  <a:pt x="3520440" y="0"/>
                </a:cubicBezTo>
                <a:cubicBezTo>
                  <a:pt x="5298647" y="-38943"/>
                  <a:pt x="7279437" y="1627129"/>
                  <a:pt x="7040880" y="3429000"/>
                </a:cubicBezTo>
                <a:cubicBezTo>
                  <a:pt x="6796232" y="5128871"/>
                  <a:pt x="5624202" y="6933616"/>
                  <a:pt x="3520440" y="6858000"/>
                </a:cubicBezTo>
                <a:cubicBezTo>
                  <a:pt x="1545549" y="6774721"/>
                  <a:pt x="-29246" y="5321754"/>
                  <a:pt x="0" y="3429000"/>
                </a:cubicBezTo>
                <a:close/>
              </a:path>
              <a:path w="7040880" h="6858000" stroke="0" extrusionOk="0">
                <a:moveTo>
                  <a:pt x="0" y="3429000"/>
                </a:moveTo>
                <a:cubicBezTo>
                  <a:pt x="134826" y="1569985"/>
                  <a:pt x="1335584" y="89858"/>
                  <a:pt x="3520440" y="0"/>
                </a:cubicBezTo>
                <a:cubicBezTo>
                  <a:pt x="5407825" y="-30095"/>
                  <a:pt x="7230189" y="1722262"/>
                  <a:pt x="7040880" y="3429000"/>
                </a:cubicBezTo>
                <a:cubicBezTo>
                  <a:pt x="7079829" y="5372374"/>
                  <a:pt x="5541339" y="6879819"/>
                  <a:pt x="3520440" y="6858000"/>
                </a:cubicBezTo>
                <a:cubicBezTo>
                  <a:pt x="1599184" y="6613983"/>
                  <a:pt x="93083" y="5401731"/>
                  <a:pt x="0" y="3429000"/>
                </a:cubicBezTo>
                <a:close/>
              </a:path>
            </a:pathLst>
          </a:custGeom>
          <a:solidFill>
            <a:schemeClr val="bg1"/>
          </a:solidFill>
          <a:ln w="76200">
            <a:solidFill>
              <a:schemeClr val="tx1"/>
            </a:solidFill>
            <a:extLst>
              <a:ext uri="{C807C97D-BFC1-408E-A445-0C87EB9F89A2}">
                <ask:lineSketchStyleProps xmlns="" xmlns:ask="http://schemas.microsoft.com/office/drawing/2018/sketchyshapes" sd="11981295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rgbClr val="FF0000"/>
              </a:solidFill>
            </a:endParaRPr>
          </a:p>
        </p:txBody>
      </p:sp>
      <p:sp>
        <p:nvSpPr>
          <p:cNvPr id="11" name="TextBox 10">
            <a:extLst>
              <a:ext uri="{FF2B5EF4-FFF2-40B4-BE49-F238E27FC236}">
                <a16:creationId xmlns:a16="http://schemas.microsoft.com/office/drawing/2014/main" id="{AFEDD4BA-1ED9-4763-93CC-C9ADBB38059B}"/>
              </a:ext>
            </a:extLst>
          </p:cNvPr>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5" name="Rectangle 4">
            <a:extLst>
              <a:ext uri="{FF2B5EF4-FFF2-40B4-BE49-F238E27FC236}">
                <a16:creationId xmlns:a16="http://schemas.microsoft.com/office/drawing/2014/main" id="{5497DF1A-BDC7-4A36-BD61-A1BD783337F9}"/>
              </a:ext>
            </a:extLst>
          </p:cNvPr>
          <p:cNvSpPr/>
          <p:nvPr/>
        </p:nvSpPr>
        <p:spPr>
          <a:xfrm>
            <a:off x="1487109" y="3878849"/>
            <a:ext cx="7178041" cy="1200329"/>
          </a:xfrm>
          <a:prstGeom prst="rect">
            <a:avLst/>
          </a:prstGeom>
          <a:noFill/>
        </p:spPr>
        <p:txBody>
          <a:bodyPr wrap="squar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KG Sorry Not Sorry" panose="02000506000000020004" pitchFamily="2" charset="0"/>
              </a:rPr>
              <a:t>Factors of</a:t>
            </a:r>
          </a:p>
        </p:txBody>
      </p:sp>
      <p:sp>
        <p:nvSpPr>
          <p:cNvPr id="4" name="Rectangle 3">
            <a:extLst>
              <a:ext uri="{FF2B5EF4-FFF2-40B4-BE49-F238E27FC236}">
                <a16:creationId xmlns:a16="http://schemas.microsoft.com/office/drawing/2014/main" id="{3F4A580B-AF17-4873-804A-CEC73E9B7225}"/>
              </a:ext>
            </a:extLst>
          </p:cNvPr>
          <p:cNvSpPr/>
          <p:nvPr/>
        </p:nvSpPr>
        <p:spPr>
          <a:xfrm>
            <a:off x="1522999" y="4652148"/>
            <a:ext cx="7178041" cy="1200329"/>
          </a:xfrm>
          <a:prstGeom prst="rect">
            <a:avLst/>
          </a:prstGeom>
          <a:noFill/>
        </p:spPr>
        <p:txBody>
          <a:bodyPr wrap="squar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KG Sorry Not Sorry" panose="02000506000000020004" pitchFamily="2" charset="0"/>
              </a:rPr>
              <a:t>ECONOMIC GROWTH</a:t>
            </a:r>
          </a:p>
        </p:txBody>
      </p:sp>
      <p:sp>
        <p:nvSpPr>
          <p:cNvPr id="9" name="Rectangle 8">
            <a:extLst>
              <a:ext uri="{FF2B5EF4-FFF2-40B4-BE49-F238E27FC236}">
                <a16:creationId xmlns:a16="http://schemas.microsoft.com/office/drawing/2014/main" id="{8D7152F7-A90C-47AB-A813-EAA0E69846B4}"/>
              </a:ext>
            </a:extLst>
          </p:cNvPr>
          <p:cNvSpPr/>
          <p:nvPr/>
        </p:nvSpPr>
        <p:spPr>
          <a:xfrm>
            <a:off x="115509" y="2163201"/>
            <a:ext cx="10058400" cy="2199833"/>
          </a:xfrm>
          <a:prstGeom prst="rect">
            <a:avLst/>
          </a:prstGeom>
          <a:noFill/>
        </p:spPr>
        <p:txBody>
          <a:bodyPr wrap="square" lIns="75438" tIns="37719" rIns="75438" bIns="37719">
            <a:spAutoFit/>
          </a:bodyPr>
          <a:lstStyle/>
          <a:p>
            <a:pPr algn="ctr"/>
            <a:r>
              <a:rPr lang="en-US" sz="13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SE Asia</a:t>
            </a:r>
            <a:endParaRPr lang="en-US" sz="96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Tree>
    <p:extLst>
      <p:ext uri="{BB962C8B-B14F-4D97-AF65-F5344CB8AC3E}">
        <p14:creationId xmlns:p14="http://schemas.microsoft.com/office/powerpoint/2010/main" val="1310321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15060C-5F01-407E-AD7D-E97EE65DA4E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818212" y="3100911"/>
            <a:ext cx="8715990" cy="5262979"/>
          </a:xfrm>
          <a:prstGeom prst="rect">
            <a:avLst/>
          </a:prstGeom>
          <a:noFill/>
        </p:spPr>
        <p:txBody>
          <a:bodyPr wrap="square" rtlCol="0">
            <a:spAutoFit/>
          </a:bodyPr>
          <a:lstStyle/>
          <a:p>
            <a:pPr marL="461406" indent="-461406">
              <a:buFont typeface="Arial" panose="020B0604020202020204" pitchFamily="34" charset="0"/>
              <a:buChar char="•"/>
            </a:pPr>
            <a:r>
              <a:rPr lang="en-US" sz="2800" dirty="0">
                <a:solidFill>
                  <a:srgbClr val="FF0000"/>
                </a:solidFill>
                <a:latin typeface="KG First Time In Forever" panose="02000506000000020003" pitchFamily="2" charset="0"/>
                <a:ea typeface="KBScaredStraight" panose="02000603000000000000" pitchFamily="2" charset="0"/>
              </a:rPr>
              <a:t>Natural resources are the materials that come from nature, such as land, forests, minerals, water, etc.</a:t>
            </a:r>
          </a:p>
          <a:p>
            <a:pPr marL="461406" indent="-461406">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2800" dirty="0">
                <a:solidFill>
                  <a:srgbClr val="FF0000"/>
                </a:solidFill>
                <a:latin typeface="KG First Time In Forever" panose="02000506000000020003" pitchFamily="2" charset="0"/>
                <a:ea typeface="KBScaredStraight" panose="02000603000000000000" pitchFamily="2" charset="0"/>
              </a:rPr>
              <a:t>They play an important role in a country’s economy </a:t>
            </a:r>
            <a:r>
              <a:rPr lang="en-US" sz="2800" dirty="0">
                <a:latin typeface="KG First Time In Forever" panose="02000506000000020003" pitchFamily="2" charset="0"/>
                <a:ea typeface="KBScaredStraight" panose="02000603000000000000" pitchFamily="2" charset="0"/>
              </a:rPr>
              <a:t>because they are fuel for industry and are a source of income when exported to other countries.</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availability of </a:t>
            </a:r>
            <a:r>
              <a:rPr lang="en-US" sz="2800" dirty="0">
                <a:solidFill>
                  <a:srgbClr val="FF0000"/>
                </a:solidFill>
                <a:latin typeface="KG First Time In Forever" panose="02000506000000020003" pitchFamily="2" charset="0"/>
                <a:ea typeface="KBScaredStraight" panose="02000603000000000000" pitchFamily="2" charset="0"/>
              </a:rPr>
              <a:t>natural resources in a country greatly affects which industries develop there.</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1814088" y="0"/>
            <a:ext cx="6526402" cy="3307829"/>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Natural</a:t>
            </a:r>
          </a:p>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Resources</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2093825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02F784-840C-41B5-A90E-18B12C8CD9B6}"/>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812003" y="1669634"/>
            <a:ext cx="8715990" cy="741741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SE Asian countries have certain natural resources in abundance and have used these resources to establish markets for key products.</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For example, </a:t>
            </a:r>
            <a:r>
              <a:rPr lang="en-US" sz="2800" dirty="0">
                <a:solidFill>
                  <a:srgbClr val="FF0000"/>
                </a:solidFill>
                <a:latin typeface="KG First Time In Forever" panose="02000506000000020003" pitchFamily="2" charset="0"/>
                <a:ea typeface="KBScaredStraight" panose="02000603000000000000" pitchFamily="2" charset="0"/>
              </a:rPr>
              <a:t>China has vast farmland for agricultural products like rice and soybeans</a:t>
            </a:r>
            <a:r>
              <a:rPr lang="en-US" sz="2800" dirty="0">
                <a:latin typeface="KG First Time In Forever" panose="02000506000000020003" pitchFamily="2" charset="0"/>
                <a:ea typeface="KBScaredStraight" panose="02000603000000000000" pitchFamily="2" charset="0"/>
              </a:rPr>
              <a:t>.</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solidFill>
                  <a:srgbClr val="FF0000"/>
                </a:solidFill>
                <a:latin typeface="KG First Time In Forever" panose="02000506000000020003" pitchFamily="2" charset="0"/>
                <a:ea typeface="KBScaredStraight" panose="02000603000000000000" pitchFamily="2" charset="0"/>
              </a:rPr>
              <a:t>India is rich in mineral resources like copper, coal, and  iron ore.</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solidFill>
                  <a:srgbClr val="FF0000"/>
                </a:solidFill>
                <a:latin typeface="KG First Time In Forever" panose="02000506000000020003" pitchFamily="2" charset="0"/>
                <a:ea typeface="KBScaredStraight" panose="02000603000000000000" pitchFamily="2" charset="0"/>
              </a:rPr>
              <a:t>Japan</a:t>
            </a:r>
            <a:r>
              <a:rPr lang="en-US" sz="2800" dirty="0">
                <a:latin typeface="KG First Time In Forever" panose="02000506000000020003" pitchFamily="2" charset="0"/>
                <a:ea typeface="KBScaredStraight" panose="02000603000000000000" pitchFamily="2" charset="0"/>
              </a:rPr>
              <a:t> lacks many raw materials needed for industry but makes up for it with agricultural products like </a:t>
            </a:r>
            <a:r>
              <a:rPr lang="en-US" sz="2800" dirty="0">
                <a:solidFill>
                  <a:srgbClr val="FF0000"/>
                </a:solidFill>
                <a:latin typeface="KG First Time In Forever" panose="02000506000000020003" pitchFamily="2" charset="0"/>
                <a:ea typeface="KBScaredStraight" panose="02000603000000000000" pitchFamily="2" charset="0"/>
              </a:rPr>
              <a:t>rice and fish.</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206026"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502571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3" name="TextBox 2">
            <a:extLst>
              <a:ext uri="{FF2B5EF4-FFF2-40B4-BE49-F238E27FC236}">
                <a16:creationId xmlns:a16="http://schemas.microsoft.com/office/drawing/2014/main" id="{DA7890B6-C3C3-489E-B049-38220B120399}"/>
              </a:ext>
            </a:extLst>
          </p:cNvPr>
          <p:cNvSpPr txBox="1"/>
          <p:nvPr/>
        </p:nvSpPr>
        <p:spPr>
          <a:xfrm>
            <a:off x="189498" y="947992"/>
            <a:ext cx="4095616" cy="584775"/>
          </a:xfrm>
          <a:prstGeom prst="rect">
            <a:avLst/>
          </a:prstGeom>
          <a:noFill/>
          <a:ln>
            <a:solidFill>
              <a:schemeClr val="tx1"/>
            </a:solidFill>
          </a:ln>
        </p:spPr>
        <p:txBody>
          <a:bodyPr wrap="square" rtlCol="0">
            <a:spAutoFit/>
          </a:bodyPr>
          <a:lstStyle/>
          <a:p>
            <a:pPr algn="ctr"/>
            <a:r>
              <a:rPr lang="en-US" sz="3200" dirty="0">
                <a:latin typeface="KG First Time In Forever" panose="02000506000000020003" pitchFamily="2" charset="0"/>
                <a:ea typeface="KBScaredStraight" panose="02000603000000000000" pitchFamily="2" charset="0"/>
              </a:rPr>
              <a:t>Rice Terraces in China</a:t>
            </a:r>
          </a:p>
        </p:txBody>
      </p:sp>
      <p:sp>
        <p:nvSpPr>
          <p:cNvPr id="11" name="TextBox 10">
            <a:extLst>
              <a:ext uri="{FF2B5EF4-FFF2-40B4-BE49-F238E27FC236}">
                <a16:creationId xmlns:a16="http://schemas.microsoft.com/office/drawing/2014/main" id="{FD975445-EBC4-4D30-A518-EDC30042A316}"/>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1026" name="Picture 2" descr="Rice Terraces Systems in Subtropical China | Globally Important  Agricultural Heritage Systems (GIAHS) | Food and Agriculture Organization  of the United Nations | GIAHS | Food and Agriculture Organization of the  United Nations">
            <a:extLst>
              <a:ext uri="{FF2B5EF4-FFF2-40B4-BE49-F238E27FC236}">
                <a16:creationId xmlns:a16="http://schemas.microsoft.com/office/drawing/2014/main" id="{D22309A6-F550-44C5-84C2-B2A50B0EC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98" y="1674304"/>
            <a:ext cx="9679404" cy="5153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797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0FF9EC-EB4F-4526-9AD5-7CC9FAB5F952}"/>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2" name="Rectangle 11">
            <a:extLst>
              <a:ext uri="{FF2B5EF4-FFF2-40B4-BE49-F238E27FC236}">
                <a16:creationId xmlns:a16="http://schemas.microsoft.com/office/drawing/2014/main" id="{CC395762-E676-4022-B3EE-F69764BA6A74}"/>
              </a:ext>
            </a:extLst>
          </p:cNvPr>
          <p:cNvSpPr/>
          <p:nvPr/>
        </p:nvSpPr>
        <p:spPr>
          <a:xfrm>
            <a:off x="2206025"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graphicFrame>
        <p:nvGraphicFramePr>
          <p:cNvPr id="4" name="Table 3">
            <a:extLst>
              <a:ext uri="{FF2B5EF4-FFF2-40B4-BE49-F238E27FC236}">
                <a16:creationId xmlns:a16="http://schemas.microsoft.com/office/drawing/2014/main" id="{C88317AC-776F-4503-AD5E-C63A97E9CA23}"/>
              </a:ext>
            </a:extLst>
          </p:cNvPr>
          <p:cNvGraphicFramePr>
            <a:graphicFrameLocks noGrp="1"/>
          </p:cNvGraphicFramePr>
          <p:nvPr>
            <p:extLst>
              <p:ext uri="{D42A27DB-BD31-4B8C-83A1-F6EECF244321}">
                <p14:modId xmlns:p14="http://schemas.microsoft.com/office/powerpoint/2010/main" val="639628689"/>
              </p:ext>
            </p:extLst>
          </p:nvPr>
        </p:nvGraphicFramePr>
        <p:xfrm>
          <a:off x="1037843" y="2012664"/>
          <a:ext cx="8266175" cy="5705018"/>
        </p:xfrm>
        <a:graphic>
          <a:graphicData uri="http://schemas.openxmlformats.org/drawingml/2006/table">
            <a:tbl>
              <a:tblPr firstRow="1" bandRow="1">
                <a:tableStyleId>{5940675A-B579-460E-94D1-54222C63F5DA}</a:tableStyleId>
              </a:tblPr>
              <a:tblGrid>
                <a:gridCol w="1653235">
                  <a:extLst>
                    <a:ext uri="{9D8B030D-6E8A-4147-A177-3AD203B41FA5}">
                      <a16:colId xmlns:a16="http://schemas.microsoft.com/office/drawing/2014/main" val="20000"/>
                    </a:ext>
                  </a:extLst>
                </a:gridCol>
                <a:gridCol w="1653235">
                  <a:extLst>
                    <a:ext uri="{9D8B030D-6E8A-4147-A177-3AD203B41FA5}">
                      <a16:colId xmlns:a16="http://schemas.microsoft.com/office/drawing/2014/main" val="20001"/>
                    </a:ext>
                  </a:extLst>
                </a:gridCol>
                <a:gridCol w="1653235">
                  <a:extLst>
                    <a:ext uri="{9D8B030D-6E8A-4147-A177-3AD203B41FA5}">
                      <a16:colId xmlns:a16="http://schemas.microsoft.com/office/drawing/2014/main" val="1244647535"/>
                    </a:ext>
                  </a:extLst>
                </a:gridCol>
                <a:gridCol w="1653235">
                  <a:extLst>
                    <a:ext uri="{9D8B030D-6E8A-4147-A177-3AD203B41FA5}">
                      <a16:colId xmlns:a16="http://schemas.microsoft.com/office/drawing/2014/main" val="3738045902"/>
                    </a:ext>
                  </a:extLst>
                </a:gridCol>
                <a:gridCol w="1653235">
                  <a:extLst>
                    <a:ext uri="{9D8B030D-6E8A-4147-A177-3AD203B41FA5}">
                      <a16:colId xmlns:a16="http://schemas.microsoft.com/office/drawing/2014/main" val="20002"/>
                    </a:ext>
                  </a:extLst>
                </a:gridCol>
              </a:tblGrid>
              <a:tr h="674851">
                <a:tc>
                  <a:txBody>
                    <a:bodyPr/>
                    <a:lstStyle/>
                    <a:p>
                      <a:pPr algn="ctr"/>
                      <a:r>
                        <a:rPr lang="en-US" sz="3600" b="1" dirty="0">
                          <a:latin typeface="KG Sorry Not Sorry" panose="02000506000000020004" pitchFamily="2" charset="0"/>
                        </a:rPr>
                        <a:t>China</a:t>
                      </a:r>
                    </a:p>
                  </a:txBody>
                  <a:tcPr marL="92285" marR="92285" marT="46142" marB="46142" anchor="ctr">
                    <a:solidFill>
                      <a:srgbClr val="2E3192"/>
                    </a:solidFill>
                  </a:tcPr>
                </a:tc>
                <a:tc>
                  <a:txBody>
                    <a:bodyPr/>
                    <a:lstStyle/>
                    <a:p>
                      <a:pPr algn="ctr"/>
                      <a:r>
                        <a:rPr lang="en-US" sz="3600" b="1" dirty="0">
                          <a:latin typeface="KG Sorry Not Sorry" panose="02000506000000020004" pitchFamily="2" charset="0"/>
                        </a:rPr>
                        <a:t>India</a:t>
                      </a:r>
                    </a:p>
                  </a:txBody>
                  <a:tcPr marL="92285" marR="92285" marT="46142" marB="46142" anchor="ctr">
                    <a:solidFill>
                      <a:srgbClr val="2E3192"/>
                    </a:solidFill>
                  </a:tcPr>
                </a:tc>
                <a:tc>
                  <a:txBody>
                    <a:bodyPr/>
                    <a:lstStyle/>
                    <a:p>
                      <a:pPr algn="ctr"/>
                      <a:r>
                        <a:rPr lang="en-US" sz="3600" b="1" dirty="0">
                          <a:latin typeface="KG Sorry Not Sorry" panose="02000506000000020004" pitchFamily="2" charset="0"/>
                        </a:rPr>
                        <a:t>Japan</a:t>
                      </a:r>
                    </a:p>
                  </a:txBody>
                  <a:tcPr marL="92285" marR="92285" marT="46142" marB="46142" anchor="ctr">
                    <a:solidFill>
                      <a:srgbClr val="2E3192"/>
                    </a:solidFill>
                  </a:tcPr>
                </a:tc>
                <a:tc>
                  <a:txBody>
                    <a:bodyPr/>
                    <a:lstStyle/>
                    <a:p>
                      <a:pPr algn="ctr"/>
                      <a:r>
                        <a:rPr lang="en-US" sz="3600" b="1" dirty="0">
                          <a:latin typeface="KG Sorry Not Sorry" panose="02000506000000020004" pitchFamily="2" charset="0"/>
                        </a:rPr>
                        <a:t>S Korea</a:t>
                      </a:r>
                    </a:p>
                  </a:txBody>
                  <a:tcPr marL="92285" marR="92285" marT="46142" marB="46142" anchor="ctr">
                    <a:solidFill>
                      <a:srgbClr val="2E3192"/>
                    </a:solidFill>
                  </a:tcPr>
                </a:tc>
                <a:tc>
                  <a:txBody>
                    <a:bodyPr/>
                    <a:lstStyle/>
                    <a:p>
                      <a:pPr algn="ctr"/>
                      <a:r>
                        <a:rPr lang="en-US" sz="3600" b="1" dirty="0">
                          <a:latin typeface="KG Sorry Not Sorry" panose="02000506000000020004" pitchFamily="2" charset="0"/>
                        </a:rPr>
                        <a:t>N Korea</a:t>
                      </a:r>
                    </a:p>
                  </a:txBody>
                  <a:tcPr marL="92285" marR="92285" marT="46142" marB="46142" anchor="ctr">
                    <a:solidFill>
                      <a:srgbClr val="2E3192"/>
                    </a:solidFill>
                  </a:tcPr>
                </a:tc>
                <a:extLst>
                  <a:ext uri="{0D108BD9-81ED-4DB2-BD59-A6C34878D82A}">
                    <a16:rowId xmlns:a16="http://schemas.microsoft.com/office/drawing/2014/main" val="10000"/>
                  </a:ext>
                </a:extLst>
              </a:tr>
              <a:tr h="711192">
                <a:tc>
                  <a:txBody>
                    <a:bodyPr/>
                    <a:lstStyle/>
                    <a:p>
                      <a:pPr algn="ctr"/>
                      <a:r>
                        <a:rPr lang="en-US" sz="2400" dirty="0">
                          <a:solidFill>
                            <a:srgbClr val="FF0000"/>
                          </a:solidFill>
                          <a:latin typeface="KG First Time In Forever" panose="02000506000000020003" pitchFamily="2" charset="0"/>
                        </a:rPr>
                        <a:t>Coal </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Rice</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Rice </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Rice</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Rice</a:t>
                      </a:r>
                    </a:p>
                  </a:txBody>
                  <a:tcPr marL="92285" marR="92285" marT="46142" marB="46142" anchor="ctr">
                    <a:solidFill>
                      <a:schemeClr val="bg1">
                        <a:lumMod val="95000"/>
                      </a:schemeClr>
                    </a:solidFill>
                  </a:tcPr>
                </a:tc>
                <a:extLst>
                  <a:ext uri="{0D108BD9-81ED-4DB2-BD59-A6C34878D82A}">
                    <a16:rowId xmlns:a16="http://schemas.microsoft.com/office/drawing/2014/main" val="10001"/>
                  </a:ext>
                </a:extLst>
              </a:tr>
              <a:tr h="711192">
                <a:tc>
                  <a:txBody>
                    <a:bodyPr/>
                    <a:lstStyle/>
                    <a:p>
                      <a:pPr algn="ctr"/>
                      <a:r>
                        <a:rPr lang="en-US" sz="2400" dirty="0">
                          <a:solidFill>
                            <a:srgbClr val="FF0000"/>
                          </a:solidFill>
                          <a:latin typeface="KG First Time In Forever" panose="02000506000000020003" pitchFamily="2" charset="0"/>
                        </a:rPr>
                        <a:t>Oil</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Cotton</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Fish </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Barley</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Corn</a:t>
                      </a:r>
                    </a:p>
                  </a:txBody>
                  <a:tcPr marL="92285" marR="92285" marT="46142" marB="46142" anchor="ctr">
                    <a:solidFill>
                      <a:schemeClr val="bg1">
                        <a:lumMod val="95000"/>
                      </a:schemeClr>
                    </a:solidFill>
                  </a:tcPr>
                </a:tc>
                <a:extLst>
                  <a:ext uri="{0D108BD9-81ED-4DB2-BD59-A6C34878D82A}">
                    <a16:rowId xmlns:a16="http://schemas.microsoft.com/office/drawing/2014/main" val="10002"/>
                  </a:ext>
                </a:extLst>
              </a:tr>
              <a:tr h="959494">
                <a:tc>
                  <a:txBody>
                    <a:bodyPr/>
                    <a:lstStyle/>
                    <a:p>
                      <a:pPr algn="ctr"/>
                      <a:r>
                        <a:rPr lang="en-US" sz="2400" dirty="0">
                          <a:solidFill>
                            <a:srgbClr val="FF0000"/>
                          </a:solidFill>
                          <a:latin typeface="KG First Time In Forever" panose="02000506000000020003" pitchFamily="2" charset="0"/>
                        </a:rPr>
                        <a:t>Natural gas</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Copper</a:t>
                      </a:r>
                    </a:p>
                  </a:txBody>
                  <a:tcPr marL="92285" marR="92285" marT="46142" marB="46142" anchor="ctr">
                    <a:solidFill>
                      <a:schemeClr val="bg1">
                        <a:lumMod val="95000"/>
                      </a:schemeClr>
                    </a:solidFill>
                  </a:tcPr>
                </a:tc>
                <a:tc>
                  <a:txBody>
                    <a:bodyPr/>
                    <a:lstStyle/>
                    <a:p>
                      <a:pPr algn="ctr"/>
                      <a:endParaRPr lang="en-US" sz="2400" dirty="0">
                        <a:solidFill>
                          <a:srgbClr val="FF0000"/>
                        </a:solidFill>
                        <a:latin typeface="KG First Time In Forever" panose="02000506000000020003" pitchFamily="2" charset="0"/>
                      </a:endParaRP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Wheat</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Potatoes</a:t>
                      </a:r>
                    </a:p>
                  </a:txBody>
                  <a:tcPr marL="92285" marR="92285" marT="46142" marB="46142" anchor="ctr">
                    <a:solidFill>
                      <a:schemeClr val="bg1">
                        <a:lumMod val="95000"/>
                      </a:schemeClr>
                    </a:solidFill>
                  </a:tcPr>
                </a:tc>
                <a:extLst>
                  <a:ext uri="{0D108BD9-81ED-4DB2-BD59-A6C34878D82A}">
                    <a16:rowId xmlns:a16="http://schemas.microsoft.com/office/drawing/2014/main" val="10003"/>
                  </a:ext>
                </a:extLst>
              </a:tr>
              <a:tr h="711192">
                <a:tc>
                  <a:txBody>
                    <a:bodyPr/>
                    <a:lstStyle/>
                    <a:p>
                      <a:pPr algn="ctr"/>
                      <a:r>
                        <a:rPr lang="en-US" sz="2400" dirty="0">
                          <a:solidFill>
                            <a:srgbClr val="FF0000"/>
                          </a:solidFill>
                          <a:latin typeface="KG First Time In Forever" panose="02000506000000020003" pitchFamily="2" charset="0"/>
                        </a:rPr>
                        <a:t>Rice </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Iron ore</a:t>
                      </a:r>
                    </a:p>
                  </a:txBody>
                  <a:tcPr marL="92285" marR="92285" marT="46142" marB="46142" anchor="ctr">
                    <a:solidFill>
                      <a:schemeClr val="bg1">
                        <a:lumMod val="95000"/>
                      </a:schemeClr>
                    </a:solidFill>
                  </a:tcPr>
                </a:tc>
                <a:tc>
                  <a:txBody>
                    <a:bodyPr/>
                    <a:lstStyle/>
                    <a:p>
                      <a:pPr algn="ctr"/>
                      <a:endParaRPr lang="en-US" sz="2400" dirty="0">
                        <a:solidFill>
                          <a:srgbClr val="FF0000"/>
                        </a:solidFill>
                        <a:latin typeface="KG First Time In Forever" panose="02000506000000020003" pitchFamily="2" charset="0"/>
                      </a:endParaRP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Graphite </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Zinc</a:t>
                      </a:r>
                    </a:p>
                  </a:txBody>
                  <a:tcPr marL="92285" marR="92285" marT="46142" marB="46142" anchor="ctr">
                    <a:solidFill>
                      <a:schemeClr val="bg1">
                        <a:lumMod val="95000"/>
                      </a:schemeClr>
                    </a:solidFill>
                  </a:tcPr>
                </a:tc>
                <a:extLst>
                  <a:ext uri="{0D108BD9-81ED-4DB2-BD59-A6C34878D82A}">
                    <a16:rowId xmlns:a16="http://schemas.microsoft.com/office/drawing/2014/main" val="10004"/>
                  </a:ext>
                </a:extLst>
              </a:tr>
              <a:tr h="711192">
                <a:tc>
                  <a:txBody>
                    <a:bodyPr/>
                    <a:lstStyle/>
                    <a:p>
                      <a:pPr algn="ctr"/>
                      <a:r>
                        <a:rPr lang="en-US" sz="2400" dirty="0">
                          <a:solidFill>
                            <a:srgbClr val="FF0000"/>
                          </a:solidFill>
                          <a:latin typeface="KG First Time In Forever" panose="02000506000000020003" pitchFamily="2" charset="0"/>
                        </a:rPr>
                        <a:t>Aluminum </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Bauxite </a:t>
                      </a:r>
                    </a:p>
                  </a:txBody>
                  <a:tcPr marL="92285" marR="92285" marT="46142" marB="46142" anchor="ctr">
                    <a:solidFill>
                      <a:schemeClr val="bg1">
                        <a:lumMod val="95000"/>
                      </a:schemeClr>
                    </a:solidFill>
                  </a:tcPr>
                </a:tc>
                <a:tc>
                  <a:txBody>
                    <a:bodyPr/>
                    <a:lstStyle/>
                    <a:p>
                      <a:pPr algn="ctr"/>
                      <a:endParaRPr lang="en-US" sz="2400" dirty="0">
                        <a:solidFill>
                          <a:srgbClr val="FF0000"/>
                        </a:solidFill>
                        <a:latin typeface="KG First Time In Forever" panose="02000506000000020003" pitchFamily="2" charset="0"/>
                      </a:endParaRP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Potatoes </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Iron ore</a:t>
                      </a:r>
                    </a:p>
                  </a:txBody>
                  <a:tcPr marL="92285" marR="92285" marT="46142" marB="46142" anchor="ctr">
                    <a:solidFill>
                      <a:schemeClr val="bg1">
                        <a:lumMod val="95000"/>
                      </a:schemeClr>
                    </a:solidFill>
                  </a:tcPr>
                </a:tc>
                <a:extLst>
                  <a:ext uri="{0D108BD9-81ED-4DB2-BD59-A6C34878D82A}">
                    <a16:rowId xmlns:a16="http://schemas.microsoft.com/office/drawing/2014/main" val="10005"/>
                  </a:ext>
                </a:extLst>
              </a:tr>
              <a:tr h="711192">
                <a:tc>
                  <a:txBody>
                    <a:bodyPr/>
                    <a:lstStyle/>
                    <a:p>
                      <a:pPr algn="ctr"/>
                      <a:r>
                        <a:rPr lang="en-US" sz="2400" dirty="0">
                          <a:solidFill>
                            <a:srgbClr val="FF0000"/>
                          </a:solidFill>
                          <a:latin typeface="KG First Time In Forever" panose="02000506000000020003" pitchFamily="2" charset="0"/>
                        </a:rPr>
                        <a:t>Soybeans </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Sugarcane</a:t>
                      </a:r>
                    </a:p>
                  </a:txBody>
                  <a:tcPr marL="92285" marR="92285" marT="46142" marB="46142" anchor="ctr">
                    <a:solidFill>
                      <a:schemeClr val="bg1">
                        <a:lumMod val="95000"/>
                      </a:schemeClr>
                    </a:solidFill>
                  </a:tcPr>
                </a:tc>
                <a:tc>
                  <a:txBody>
                    <a:bodyPr/>
                    <a:lstStyle/>
                    <a:p>
                      <a:pPr algn="ctr"/>
                      <a:endParaRPr lang="en-US" sz="2400" dirty="0">
                        <a:solidFill>
                          <a:srgbClr val="FF0000"/>
                        </a:solidFill>
                        <a:latin typeface="KG First Time In Forever" panose="02000506000000020003" pitchFamily="2" charset="0"/>
                      </a:endParaRP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Soybeans</a:t>
                      </a:r>
                    </a:p>
                  </a:txBody>
                  <a:tcPr marL="92285" marR="92285" marT="46142" marB="46142" anchor="ctr">
                    <a:solidFill>
                      <a:schemeClr val="bg1">
                        <a:lumMod val="95000"/>
                      </a:schemeClr>
                    </a:solidFill>
                  </a:tcPr>
                </a:tc>
                <a:tc>
                  <a:txBody>
                    <a:bodyPr/>
                    <a:lstStyle/>
                    <a:p>
                      <a:pPr algn="ctr"/>
                      <a:r>
                        <a:rPr lang="en-US" sz="2400" dirty="0">
                          <a:solidFill>
                            <a:srgbClr val="FF0000"/>
                          </a:solidFill>
                          <a:latin typeface="KG First Time In Forever" panose="02000506000000020003" pitchFamily="2" charset="0"/>
                        </a:rPr>
                        <a:t>Coal </a:t>
                      </a:r>
                    </a:p>
                  </a:txBody>
                  <a:tcPr marL="92285" marR="92285" marT="46142" marB="46142" anchor="ctr">
                    <a:solidFill>
                      <a:schemeClr val="bg1">
                        <a:lumMod val="95000"/>
                      </a:schemeClr>
                    </a:solidFill>
                  </a:tcPr>
                </a:tc>
                <a:extLst>
                  <a:ext uri="{0D108BD9-81ED-4DB2-BD59-A6C34878D82A}">
                    <a16:rowId xmlns:a16="http://schemas.microsoft.com/office/drawing/2014/main" val="2625665501"/>
                  </a:ext>
                </a:extLst>
              </a:tr>
            </a:tbl>
          </a:graphicData>
        </a:graphic>
      </p:graphicFrame>
    </p:spTree>
    <p:extLst>
      <p:ext uri="{BB962C8B-B14F-4D97-AF65-F5344CB8AC3E}">
        <p14:creationId xmlns:p14="http://schemas.microsoft.com/office/powerpoint/2010/main" val="296976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3" name="TextBox 2">
            <a:extLst>
              <a:ext uri="{FF2B5EF4-FFF2-40B4-BE49-F238E27FC236}">
                <a16:creationId xmlns:a16="http://schemas.microsoft.com/office/drawing/2014/main" id="{8890C3B0-2FC5-4F64-AACC-4DC84EFE4525}"/>
              </a:ext>
            </a:extLst>
          </p:cNvPr>
          <p:cNvSpPr txBox="1"/>
          <p:nvPr/>
        </p:nvSpPr>
        <p:spPr>
          <a:xfrm>
            <a:off x="910810" y="6776292"/>
            <a:ext cx="6696998" cy="589264"/>
          </a:xfrm>
          <a:prstGeom prst="rect">
            <a:avLst/>
          </a:prstGeom>
          <a:noFill/>
          <a:ln>
            <a:solidFill>
              <a:schemeClr val="tx1"/>
            </a:solidFill>
          </a:ln>
        </p:spPr>
        <p:txBody>
          <a:bodyPr wrap="square" rtlCol="0">
            <a:spAutoFit/>
          </a:bodyPr>
          <a:lstStyle/>
          <a:p>
            <a:pPr algn="ctr"/>
            <a:r>
              <a:rPr lang="en-US" sz="3229" dirty="0">
                <a:latin typeface="KG First Time In Forever" panose="02000506000000020003" pitchFamily="2" charset="0"/>
                <a:ea typeface="KBScaredStraight" panose="02000603000000000000" pitchFamily="2" charset="0"/>
              </a:rPr>
              <a:t>Cultivating Soybeans in South Korea</a:t>
            </a:r>
          </a:p>
        </p:txBody>
      </p:sp>
      <p:sp>
        <p:nvSpPr>
          <p:cNvPr id="11" name="TextBox 10">
            <a:extLst>
              <a:ext uri="{FF2B5EF4-FFF2-40B4-BE49-F238E27FC236}">
                <a16:creationId xmlns:a16="http://schemas.microsoft.com/office/drawing/2014/main" id="{17D4FADA-0053-4DEA-8FBE-CE11E41542A9}"/>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3074" name="Picture 2" descr="Democratic People's Republic of Korea : FAO in Emergencies">
            <a:extLst>
              <a:ext uri="{FF2B5EF4-FFF2-40B4-BE49-F238E27FC236}">
                <a16:creationId xmlns:a16="http://schemas.microsoft.com/office/drawing/2014/main" id="{60DE27A4-84EB-48CC-BC98-3B53B6406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810" y="1082295"/>
            <a:ext cx="8236779" cy="5501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054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B36574-61E6-45F4-B2C8-2AB26EE862F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7" name="Oval 6"/>
          <p:cNvSpPr/>
          <p:nvPr/>
        </p:nvSpPr>
        <p:spPr>
          <a:xfrm>
            <a:off x="1487110" y="230115"/>
            <a:ext cx="7315200" cy="7315200"/>
          </a:xfrm>
          <a:custGeom>
            <a:avLst/>
            <a:gdLst>
              <a:gd name="connsiteX0" fmla="*/ 0 w 7315200"/>
              <a:gd name="connsiteY0" fmla="*/ 3657600 h 7315200"/>
              <a:gd name="connsiteX1" fmla="*/ 3657600 w 7315200"/>
              <a:gd name="connsiteY1" fmla="*/ 0 h 7315200"/>
              <a:gd name="connsiteX2" fmla="*/ 7315200 w 7315200"/>
              <a:gd name="connsiteY2" fmla="*/ 3657600 h 7315200"/>
              <a:gd name="connsiteX3" fmla="*/ 3657600 w 7315200"/>
              <a:gd name="connsiteY3" fmla="*/ 7315200 h 7315200"/>
              <a:gd name="connsiteX4" fmla="*/ 0 w 7315200"/>
              <a:gd name="connsiteY4" fmla="*/ 3657600 h 731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7315200" fill="none" extrusionOk="0">
                <a:moveTo>
                  <a:pt x="0" y="3657600"/>
                </a:moveTo>
                <a:cubicBezTo>
                  <a:pt x="192857" y="1905272"/>
                  <a:pt x="1723787" y="-66"/>
                  <a:pt x="3657600" y="0"/>
                </a:cubicBezTo>
                <a:cubicBezTo>
                  <a:pt x="5447481" y="-84192"/>
                  <a:pt x="7309024" y="1733161"/>
                  <a:pt x="7315200" y="3657600"/>
                </a:cubicBezTo>
                <a:cubicBezTo>
                  <a:pt x="7376431" y="5761574"/>
                  <a:pt x="5753893" y="7333164"/>
                  <a:pt x="3657600" y="7315200"/>
                </a:cubicBezTo>
                <a:cubicBezTo>
                  <a:pt x="1747522" y="7422820"/>
                  <a:pt x="-359518" y="5777328"/>
                  <a:pt x="0" y="3657600"/>
                </a:cubicBezTo>
                <a:close/>
              </a:path>
              <a:path w="7315200" h="7315200" stroke="0" extrusionOk="0">
                <a:moveTo>
                  <a:pt x="0" y="3657600"/>
                </a:moveTo>
                <a:cubicBezTo>
                  <a:pt x="-238610" y="1798340"/>
                  <a:pt x="1686409" y="-36124"/>
                  <a:pt x="3657600" y="0"/>
                </a:cubicBezTo>
                <a:cubicBezTo>
                  <a:pt x="5479223" y="-199351"/>
                  <a:pt x="7210858" y="1707698"/>
                  <a:pt x="7315200" y="3657600"/>
                </a:cubicBezTo>
                <a:cubicBezTo>
                  <a:pt x="6917958" y="5723406"/>
                  <a:pt x="5756673" y="7131570"/>
                  <a:pt x="3657600" y="7315200"/>
                </a:cubicBezTo>
                <a:cubicBezTo>
                  <a:pt x="1718359" y="7323418"/>
                  <a:pt x="-31766" y="5610564"/>
                  <a:pt x="0" y="3657600"/>
                </a:cubicBezTo>
                <a:close/>
              </a:path>
            </a:pathLst>
          </a:custGeom>
          <a:solidFill>
            <a:srgbClr val="996699"/>
          </a:solidFill>
          <a:ln w="57150">
            <a:solidFill>
              <a:schemeClr val="tx1"/>
            </a:solidFill>
            <a:extLst>
              <a:ext uri="{C807C97D-BFC1-408E-A445-0C87EB9F89A2}">
                <ask:lineSketchStyleProps xmlns="" xmlns:ask="http://schemas.microsoft.com/office/drawing/2018/sketchyshapes" sd="2665953337">
                  <a:prstGeom prst="ellipse">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 name="Oval 1"/>
          <p:cNvSpPr/>
          <p:nvPr/>
        </p:nvSpPr>
        <p:spPr>
          <a:xfrm>
            <a:off x="1624269" y="457200"/>
            <a:ext cx="7040880" cy="6858000"/>
          </a:xfrm>
          <a:custGeom>
            <a:avLst/>
            <a:gdLst>
              <a:gd name="connsiteX0" fmla="*/ 0 w 7040880"/>
              <a:gd name="connsiteY0" fmla="*/ 3429000 h 6858000"/>
              <a:gd name="connsiteX1" fmla="*/ 3520440 w 7040880"/>
              <a:gd name="connsiteY1" fmla="*/ 0 h 6858000"/>
              <a:gd name="connsiteX2" fmla="*/ 7040880 w 7040880"/>
              <a:gd name="connsiteY2" fmla="*/ 3429000 h 6858000"/>
              <a:gd name="connsiteX3" fmla="*/ 3520440 w 7040880"/>
              <a:gd name="connsiteY3" fmla="*/ 6858000 h 6858000"/>
              <a:gd name="connsiteX4" fmla="*/ 0 w 704088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880" h="6858000" fill="none" extrusionOk="0">
                <a:moveTo>
                  <a:pt x="0" y="3429000"/>
                </a:moveTo>
                <a:cubicBezTo>
                  <a:pt x="-28699" y="1654069"/>
                  <a:pt x="1428033" y="140314"/>
                  <a:pt x="3520440" y="0"/>
                </a:cubicBezTo>
                <a:cubicBezTo>
                  <a:pt x="5298647" y="-38943"/>
                  <a:pt x="7279437" y="1627129"/>
                  <a:pt x="7040880" y="3429000"/>
                </a:cubicBezTo>
                <a:cubicBezTo>
                  <a:pt x="6796232" y="5128871"/>
                  <a:pt x="5624202" y="6933616"/>
                  <a:pt x="3520440" y="6858000"/>
                </a:cubicBezTo>
                <a:cubicBezTo>
                  <a:pt x="1545549" y="6774721"/>
                  <a:pt x="-29246" y="5321754"/>
                  <a:pt x="0" y="3429000"/>
                </a:cubicBezTo>
                <a:close/>
              </a:path>
              <a:path w="7040880" h="6858000" stroke="0" extrusionOk="0">
                <a:moveTo>
                  <a:pt x="0" y="3429000"/>
                </a:moveTo>
                <a:cubicBezTo>
                  <a:pt x="134826" y="1569985"/>
                  <a:pt x="1335584" y="89858"/>
                  <a:pt x="3520440" y="0"/>
                </a:cubicBezTo>
                <a:cubicBezTo>
                  <a:pt x="5407825" y="-30095"/>
                  <a:pt x="7230189" y="1722262"/>
                  <a:pt x="7040880" y="3429000"/>
                </a:cubicBezTo>
                <a:cubicBezTo>
                  <a:pt x="7079829" y="5372374"/>
                  <a:pt x="5541339" y="6879819"/>
                  <a:pt x="3520440" y="6858000"/>
                </a:cubicBezTo>
                <a:cubicBezTo>
                  <a:pt x="1599184" y="6613983"/>
                  <a:pt x="93083" y="5401731"/>
                  <a:pt x="0" y="3429000"/>
                </a:cubicBezTo>
                <a:close/>
              </a:path>
            </a:pathLst>
          </a:custGeom>
          <a:solidFill>
            <a:schemeClr val="bg1"/>
          </a:solidFill>
          <a:ln w="76200">
            <a:solidFill>
              <a:schemeClr val="tx1"/>
            </a:solidFill>
            <a:extLst>
              <a:ext uri="{C807C97D-BFC1-408E-A445-0C87EB9F89A2}">
                <ask:lineSketchStyleProps xmlns="" xmlns:ask="http://schemas.microsoft.com/office/drawing/2018/sketchyshapes" sd="11981295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rgbClr val="FF0000"/>
              </a:solidFill>
            </a:endParaRPr>
          </a:p>
        </p:txBody>
      </p:sp>
      <p:sp>
        <p:nvSpPr>
          <p:cNvPr id="11" name="TextBox 10">
            <a:extLst>
              <a:ext uri="{FF2B5EF4-FFF2-40B4-BE49-F238E27FC236}">
                <a16:creationId xmlns:a16="http://schemas.microsoft.com/office/drawing/2014/main" id="{AFEDD4BA-1ED9-4763-93CC-C9ADBB38059B}"/>
              </a:ext>
            </a:extLst>
          </p:cNvPr>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a:extLst>
              <a:ext uri="{FF2B5EF4-FFF2-40B4-BE49-F238E27FC236}">
                <a16:creationId xmlns:a16="http://schemas.microsoft.com/office/drawing/2014/main" id="{271B3F49-CA62-49A8-A8A4-E31AA2650699}"/>
              </a:ext>
            </a:extLst>
          </p:cNvPr>
          <p:cNvSpPr/>
          <p:nvPr/>
        </p:nvSpPr>
        <p:spPr>
          <a:xfrm>
            <a:off x="82819" y="2256512"/>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Capital</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
        <p:nvSpPr>
          <p:cNvPr id="9" name="Rectangle 8">
            <a:extLst>
              <a:ext uri="{FF2B5EF4-FFF2-40B4-BE49-F238E27FC236}">
                <a16:creationId xmlns:a16="http://schemas.microsoft.com/office/drawing/2014/main" id="{8D7152F7-A90C-47AB-A813-EAA0E69846B4}"/>
              </a:ext>
            </a:extLst>
          </p:cNvPr>
          <p:cNvSpPr/>
          <p:nvPr/>
        </p:nvSpPr>
        <p:spPr>
          <a:xfrm>
            <a:off x="82819" y="3643289"/>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Goods</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Tree>
    <p:extLst>
      <p:ext uri="{BB962C8B-B14F-4D97-AF65-F5344CB8AC3E}">
        <p14:creationId xmlns:p14="http://schemas.microsoft.com/office/powerpoint/2010/main" val="555160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4E02C5-9665-49C6-ADEF-4286F58FB837}"/>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6247864"/>
          </a:xfrm>
          <a:prstGeom prst="rect">
            <a:avLst/>
          </a:prstGeom>
          <a:noFill/>
        </p:spPr>
        <p:txBody>
          <a:bodyPr wrap="square" rtlCol="0">
            <a:spAutoFit/>
          </a:bodyPr>
          <a:lstStyle/>
          <a:p>
            <a:pPr marL="461406" indent="-461406">
              <a:buFont typeface="Arial" panose="020B0604020202020204" pitchFamily="34" charset="0"/>
              <a:buChar char="•"/>
            </a:pPr>
            <a:r>
              <a:rPr lang="en-US" sz="3200" dirty="0">
                <a:solidFill>
                  <a:srgbClr val="FF0000"/>
                </a:solidFill>
                <a:latin typeface="KG First Time In Forever" panose="02000506000000020003" pitchFamily="2" charset="0"/>
                <a:ea typeface="KBScaredStraight" panose="02000603000000000000" pitchFamily="2" charset="0"/>
              </a:rPr>
              <a:t>Capital goods are the man-made materials that are needed to produce goods and services.</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Some e</a:t>
            </a:r>
            <a:r>
              <a:rPr lang="en-US" sz="3200" dirty="0">
                <a:solidFill>
                  <a:srgbClr val="FF0000"/>
                </a:solidFill>
                <a:latin typeface="KG First Time In Forever" panose="02000506000000020003" pitchFamily="2" charset="0"/>
                <a:ea typeface="KBScaredStraight" panose="02000603000000000000" pitchFamily="2" charset="0"/>
              </a:rPr>
              <a:t>xamples</a:t>
            </a:r>
            <a:r>
              <a:rPr lang="en-US" sz="3200" dirty="0">
                <a:latin typeface="KG First Time In Forever" panose="02000506000000020003" pitchFamily="2" charset="0"/>
                <a:ea typeface="KBScaredStraight" panose="02000603000000000000" pitchFamily="2" charset="0"/>
              </a:rPr>
              <a:t> of capital goods include </a:t>
            </a:r>
            <a:r>
              <a:rPr lang="en-US" sz="3200" dirty="0">
                <a:solidFill>
                  <a:srgbClr val="FF0000"/>
                </a:solidFill>
                <a:latin typeface="KG First Time In Forever" panose="02000506000000020003" pitchFamily="2" charset="0"/>
                <a:ea typeface="KBScaredStraight" panose="02000603000000000000" pitchFamily="2" charset="0"/>
              </a:rPr>
              <a:t>factories, machinery, technology, buildings, tools, etc.</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more a country invests in its capital goods, the stronger its economy and higher the GDP.</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391488" y="0"/>
            <a:ext cx="9371604" cy="1692002"/>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Capital Goods</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3244204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9" name="TextBox 8">
            <a:extLst>
              <a:ext uri="{FF2B5EF4-FFF2-40B4-BE49-F238E27FC236}">
                <a16:creationId xmlns:a16="http://schemas.microsoft.com/office/drawing/2014/main" id="{D10B4BAD-48C4-4073-8527-5B06C092BD5E}"/>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5" name="Picture 4" descr="A picture containing engine&#10;&#10;Description automatically generated">
            <a:extLst>
              <a:ext uri="{FF2B5EF4-FFF2-40B4-BE49-F238E27FC236}">
                <a16:creationId xmlns:a16="http://schemas.microsoft.com/office/drawing/2014/main" id="{596E1C5D-E4F1-40FF-AFC7-CBBFEBB01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90" y="1101965"/>
            <a:ext cx="9623619" cy="5957203"/>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642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73277C-E584-4F8A-B174-A580E0AC9749}"/>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6801862"/>
          </a:xfrm>
          <a:prstGeom prst="rect">
            <a:avLst/>
          </a:prstGeom>
          <a:noFill/>
        </p:spPr>
        <p:txBody>
          <a:bodyPr wrap="square" rtlCol="0">
            <a:spAutoFit/>
          </a:bodyPr>
          <a:lstStyle/>
          <a:p>
            <a:pPr marL="461406" indent="-461406">
              <a:buFont typeface="Arial" panose="020B0604020202020204" pitchFamily="34" charset="0"/>
              <a:buChar char="•"/>
            </a:pPr>
            <a:r>
              <a:rPr lang="en-US" sz="3600" dirty="0">
                <a:latin typeface="KG First Time In Forever" panose="02000506000000020003" pitchFamily="2" charset="0"/>
                <a:ea typeface="KBScaredStraight" panose="02000603000000000000" pitchFamily="2" charset="0"/>
              </a:rPr>
              <a:t>Investment in better machines, updated factories, and new technology leads to more goods and services being produced.</a:t>
            </a:r>
          </a:p>
          <a:p>
            <a:pPr marL="461406" indent="-461406">
              <a:buFont typeface="Arial" panose="020B0604020202020204" pitchFamily="34" charset="0"/>
              <a:buChar char="•"/>
            </a:pPr>
            <a:endParaRPr lang="en-US" sz="36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600" dirty="0">
                <a:solidFill>
                  <a:srgbClr val="FF0000"/>
                </a:solidFill>
                <a:latin typeface="KG First Time In Forever" panose="02000506000000020003" pitchFamily="2" charset="0"/>
                <a:ea typeface="KBScaredStraight" panose="02000603000000000000" pitchFamily="2" charset="0"/>
              </a:rPr>
              <a:t>This boosts a country’s exports and its gross domestic product.</a:t>
            </a:r>
          </a:p>
          <a:p>
            <a:pPr marL="461406" indent="-461406">
              <a:buFont typeface="Arial" panose="020B0604020202020204" pitchFamily="34" charset="0"/>
              <a:buChar char="•"/>
            </a:pPr>
            <a:endParaRPr lang="en-US" sz="3600" dirty="0">
              <a:solidFill>
                <a:srgbClr val="FF0000"/>
              </a:solidFill>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600" dirty="0">
                <a:solidFill>
                  <a:srgbClr val="FF0000"/>
                </a:solidFill>
                <a:latin typeface="KG First Time In Forever" panose="02000506000000020003" pitchFamily="2" charset="0"/>
                <a:ea typeface="KBScaredStraight" panose="02000603000000000000" pitchFamily="2" charset="0"/>
              </a:rPr>
              <a:t>Investment in capital goods typically leads to an increase in GDP per capita.</a:t>
            </a:r>
          </a:p>
          <a:p>
            <a:pPr marL="457200" indent="-457200">
              <a:buFont typeface="Arial" panose="020B0604020202020204" pitchFamily="34" charset="0"/>
              <a:buChar char="•"/>
            </a:pPr>
            <a:endParaRPr lang="en-US" sz="2800" dirty="0">
              <a:solidFill>
                <a:srgbClr val="FF0000"/>
              </a:solidFill>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391488" y="0"/>
            <a:ext cx="9371604" cy="1692002"/>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Capital Goods</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751471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22071B-5069-4826-92BA-33C2E961F51E}"/>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806019" y="1643252"/>
            <a:ext cx="8715990" cy="6463308"/>
          </a:xfrm>
          <a:prstGeom prst="rect">
            <a:avLst/>
          </a:prstGeom>
          <a:noFill/>
        </p:spPr>
        <p:txBody>
          <a:bodyPr wrap="square" rtlCol="0">
            <a:spAutoFit/>
          </a:bodyPr>
          <a:lstStyle/>
          <a:p>
            <a:pPr marL="457200" indent="-457200">
              <a:buFont typeface="Arial" panose="020B0604020202020204" pitchFamily="34" charset="0"/>
              <a:buChar char="•"/>
            </a:pPr>
            <a:r>
              <a:rPr lang="en-US" sz="3000" dirty="0">
                <a:solidFill>
                  <a:srgbClr val="FF0000"/>
                </a:solidFill>
                <a:latin typeface="KG First Time In Forever" panose="02000506000000020003" pitchFamily="2" charset="0"/>
                <a:ea typeface="KBScaredStraight" panose="02000603000000000000" pitchFamily="2" charset="0"/>
              </a:rPr>
              <a:t>Governments of Japan, China, India, and South Korea have encouraged capital investments in order to strengthen their economies.</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 countries have invested heavily in capital goods of new factories, machinery, and equipment, which has led to high levels of manufacturing and industry.</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Their factories can produce a wide variety of valuable products, which has led to higher GDPs and stronger economies.</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206030"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53811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80278-2368-4B7E-83D2-79F492C3E197}"/>
              </a:ext>
            </a:extLst>
          </p:cNvPr>
          <p:cNvSpPr/>
          <p:nvPr/>
        </p:nvSpPr>
        <p:spPr>
          <a:xfrm rot="16200000">
            <a:off x="1140342" y="-1145658"/>
            <a:ext cx="7777718" cy="10058399"/>
          </a:xfrm>
          <a:prstGeom prst="rect">
            <a:avLst/>
          </a:prstGeom>
          <a:solidFill>
            <a:srgbClr val="2E31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26F7C"/>
              </a:solidFill>
            </a:endParaRPr>
          </a:p>
        </p:txBody>
      </p:sp>
      <p:sp>
        <p:nvSpPr>
          <p:cNvPr id="8" name="Rectangle 7"/>
          <p:cNvSpPr/>
          <p:nvPr/>
        </p:nvSpPr>
        <p:spPr>
          <a:xfrm>
            <a:off x="457200" y="454541"/>
            <a:ext cx="9144000" cy="6858000"/>
          </a:xfrm>
          <a:custGeom>
            <a:avLst/>
            <a:gdLst>
              <a:gd name="connsiteX0" fmla="*/ 0 w 9144000"/>
              <a:gd name="connsiteY0" fmla="*/ 0 h 6858000"/>
              <a:gd name="connsiteX1" fmla="*/ 480060 w 9144000"/>
              <a:gd name="connsiteY1" fmla="*/ 0 h 6858000"/>
              <a:gd name="connsiteX2" fmla="*/ 960120 w 9144000"/>
              <a:gd name="connsiteY2" fmla="*/ 0 h 6858000"/>
              <a:gd name="connsiteX3" fmla="*/ 1714500 w 9144000"/>
              <a:gd name="connsiteY3" fmla="*/ 0 h 6858000"/>
              <a:gd name="connsiteX4" fmla="*/ 2011680 w 9144000"/>
              <a:gd name="connsiteY4" fmla="*/ 0 h 6858000"/>
              <a:gd name="connsiteX5" fmla="*/ 2308860 w 9144000"/>
              <a:gd name="connsiteY5" fmla="*/ 0 h 6858000"/>
              <a:gd name="connsiteX6" fmla="*/ 2697480 w 9144000"/>
              <a:gd name="connsiteY6" fmla="*/ 0 h 6858000"/>
              <a:gd name="connsiteX7" fmla="*/ 3268980 w 9144000"/>
              <a:gd name="connsiteY7" fmla="*/ 0 h 6858000"/>
              <a:gd name="connsiteX8" fmla="*/ 3657600 w 9144000"/>
              <a:gd name="connsiteY8" fmla="*/ 0 h 6858000"/>
              <a:gd name="connsiteX9" fmla="*/ 4229100 w 9144000"/>
              <a:gd name="connsiteY9" fmla="*/ 0 h 6858000"/>
              <a:gd name="connsiteX10" fmla="*/ 4709160 w 9144000"/>
              <a:gd name="connsiteY10" fmla="*/ 0 h 6858000"/>
              <a:gd name="connsiteX11" fmla="*/ 5006340 w 9144000"/>
              <a:gd name="connsiteY11" fmla="*/ 0 h 6858000"/>
              <a:gd name="connsiteX12" fmla="*/ 5486400 w 9144000"/>
              <a:gd name="connsiteY12" fmla="*/ 0 h 6858000"/>
              <a:gd name="connsiteX13" fmla="*/ 5783580 w 9144000"/>
              <a:gd name="connsiteY13" fmla="*/ 0 h 6858000"/>
              <a:gd name="connsiteX14" fmla="*/ 6080760 w 9144000"/>
              <a:gd name="connsiteY14" fmla="*/ 0 h 6858000"/>
              <a:gd name="connsiteX15" fmla="*/ 6652260 w 9144000"/>
              <a:gd name="connsiteY15" fmla="*/ 0 h 6858000"/>
              <a:gd name="connsiteX16" fmla="*/ 6949440 w 9144000"/>
              <a:gd name="connsiteY16" fmla="*/ 0 h 6858000"/>
              <a:gd name="connsiteX17" fmla="*/ 7703820 w 9144000"/>
              <a:gd name="connsiteY17" fmla="*/ 0 h 6858000"/>
              <a:gd name="connsiteX18" fmla="*/ 8183880 w 9144000"/>
              <a:gd name="connsiteY18" fmla="*/ 0 h 6858000"/>
              <a:gd name="connsiteX19" fmla="*/ 8572500 w 9144000"/>
              <a:gd name="connsiteY19" fmla="*/ 0 h 6858000"/>
              <a:gd name="connsiteX20" fmla="*/ 9144000 w 9144000"/>
              <a:gd name="connsiteY20" fmla="*/ 0 h 6858000"/>
              <a:gd name="connsiteX21" fmla="*/ 9144000 w 9144000"/>
              <a:gd name="connsiteY21" fmla="*/ 365760 h 6858000"/>
              <a:gd name="connsiteX22" fmla="*/ 9144000 w 9144000"/>
              <a:gd name="connsiteY22" fmla="*/ 937260 h 6858000"/>
              <a:gd name="connsiteX23" fmla="*/ 9144000 w 9144000"/>
              <a:gd name="connsiteY23" fmla="*/ 1508760 h 6858000"/>
              <a:gd name="connsiteX24" fmla="*/ 9144000 w 9144000"/>
              <a:gd name="connsiteY24" fmla="*/ 2217420 h 6858000"/>
              <a:gd name="connsiteX25" fmla="*/ 9144000 w 9144000"/>
              <a:gd name="connsiteY25" fmla="*/ 2720340 h 6858000"/>
              <a:gd name="connsiteX26" fmla="*/ 9144000 w 9144000"/>
              <a:gd name="connsiteY26" fmla="*/ 3223260 h 6858000"/>
              <a:gd name="connsiteX27" fmla="*/ 9144000 w 9144000"/>
              <a:gd name="connsiteY27" fmla="*/ 3863340 h 6858000"/>
              <a:gd name="connsiteX28" fmla="*/ 9144000 w 9144000"/>
              <a:gd name="connsiteY28" fmla="*/ 4229100 h 6858000"/>
              <a:gd name="connsiteX29" fmla="*/ 9144000 w 9144000"/>
              <a:gd name="connsiteY29" fmla="*/ 4869180 h 6858000"/>
              <a:gd name="connsiteX30" fmla="*/ 9144000 w 9144000"/>
              <a:gd name="connsiteY30" fmla="*/ 5440680 h 6858000"/>
              <a:gd name="connsiteX31" fmla="*/ 9144000 w 9144000"/>
              <a:gd name="connsiteY31" fmla="*/ 5875020 h 6858000"/>
              <a:gd name="connsiteX32" fmla="*/ 9144000 w 9144000"/>
              <a:gd name="connsiteY32" fmla="*/ 6858000 h 6858000"/>
              <a:gd name="connsiteX33" fmla="*/ 8663940 w 9144000"/>
              <a:gd name="connsiteY33" fmla="*/ 6858000 h 6858000"/>
              <a:gd name="connsiteX34" fmla="*/ 8001000 w 9144000"/>
              <a:gd name="connsiteY34" fmla="*/ 6858000 h 6858000"/>
              <a:gd name="connsiteX35" fmla="*/ 7338060 w 9144000"/>
              <a:gd name="connsiteY35" fmla="*/ 6858000 h 6858000"/>
              <a:gd name="connsiteX36" fmla="*/ 6675120 w 9144000"/>
              <a:gd name="connsiteY36" fmla="*/ 6858000 h 6858000"/>
              <a:gd name="connsiteX37" fmla="*/ 6286500 w 9144000"/>
              <a:gd name="connsiteY37" fmla="*/ 6858000 h 6858000"/>
              <a:gd name="connsiteX38" fmla="*/ 5715000 w 9144000"/>
              <a:gd name="connsiteY38" fmla="*/ 6858000 h 6858000"/>
              <a:gd name="connsiteX39" fmla="*/ 5417820 w 9144000"/>
              <a:gd name="connsiteY39" fmla="*/ 6858000 h 6858000"/>
              <a:gd name="connsiteX40" fmla="*/ 4663440 w 9144000"/>
              <a:gd name="connsiteY40" fmla="*/ 6858000 h 6858000"/>
              <a:gd name="connsiteX41" fmla="*/ 4274820 w 9144000"/>
              <a:gd name="connsiteY41" fmla="*/ 6858000 h 6858000"/>
              <a:gd name="connsiteX42" fmla="*/ 3520440 w 9144000"/>
              <a:gd name="connsiteY42" fmla="*/ 6858000 h 6858000"/>
              <a:gd name="connsiteX43" fmla="*/ 2948940 w 9144000"/>
              <a:gd name="connsiteY43" fmla="*/ 6858000 h 6858000"/>
              <a:gd name="connsiteX44" fmla="*/ 2194560 w 9144000"/>
              <a:gd name="connsiteY44" fmla="*/ 6858000 h 6858000"/>
              <a:gd name="connsiteX45" fmla="*/ 1531620 w 9144000"/>
              <a:gd name="connsiteY45" fmla="*/ 6858000 h 6858000"/>
              <a:gd name="connsiteX46" fmla="*/ 868680 w 9144000"/>
              <a:gd name="connsiteY46" fmla="*/ 6858000 h 6858000"/>
              <a:gd name="connsiteX47" fmla="*/ 0 w 9144000"/>
              <a:gd name="connsiteY47" fmla="*/ 6858000 h 6858000"/>
              <a:gd name="connsiteX48" fmla="*/ 0 w 9144000"/>
              <a:gd name="connsiteY48" fmla="*/ 6217920 h 6858000"/>
              <a:gd name="connsiteX49" fmla="*/ 0 w 9144000"/>
              <a:gd name="connsiteY49" fmla="*/ 5577840 h 6858000"/>
              <a:gd name="connsiteX50" fmla="*/ 0 w 9144000"/>
              <a:gd name="connsiteY50" fmla="*/ 5006340 h 6858000"/>
              <a:gd name="connsiteX51" fmla="*/ 0 w 9144000"/>
              <a:gd name="connsiteY51" fmla="*/ 4366260 h 6858000"/>
              <a:gd name="connsiteX52" fmla="*/ 0 w 9144000"/>
              <a:gd name="connsiteY52" fmla="*/ 3931920 h 6858000"/>
              <a:gd name="connsiteX53" fmla="*/ 0 w 9144000"/>
              <a:gd name="connsiteY53" fmla="*/ 3566160 h 6858000"/>
              <a:gd name="connsiteX54" fmla="*/ 0 w 9144000"/>
              <a:gd name="connsiteY54" fmla="*/ 2926080 h 6858000"/>
              <a:gd name="connsiteX55" fmla="*/ 0 w 9144000"/>
              <a:gd name="connsiteY55" fmla="*/ 2217420 h 6858000"/>
              <a:gd name="connsiteX56" fmla="*/ 0 w 9144000"/>
              <a:gd name="connsiteY56" fmla="*/ 1714500 h 6858000"/>
              <a:gd name="connsiteX57" fmla="*/ 0 w 9144000"/>
              <a:gd name="connsiteY57" fmla="*/ 1143000 h 6858000"/>
              <a:gd name="connsiteX58" fmla="*/ 0 w 9144000"/>
              <a:gd name="connsiteY5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44000" h="6858000" fill="none" extrusionOk="0">
                <a:moveTo>
                  <a:pt x="0" y="0"/>
                </a:moveTo>
                <a:cubicBezTo>
                  <a:pt x="234736" y="-6407"/>
                  <a:pt x="334794" y="45863"/>
                  <a:pt x="480060" y="0"/>
                </a:cubicBezTo>
                <a:cubicBezTo>
                  <a:pt x="625326" y="-45863"/>
                  <a:pt x="739583" y="9555"/>
                  <a:pt x="960120" y="0"/>
                </a:cubicBezTo>
                <a:cubicBezTo>
                  <a:pt x="1180657" y="-9555"/>
                  <a:pt x="1370710" y="40766"/>
                  <a:pt x="1714500" y="0"/>
                </a:cubicBezTo>
                <a:cubicBezTo>
                  <a:pt x="2058290" y="-40766"/>
                  <a:pt x="1944542" y="3760"/>
                  <a:pt x="2011680" y="0"/>
                </a:cubicBezTo>
                <a:cubicBezTo>
                  <a:pt x="2078818" y="-3760"/>
                  <a:pt x="2164701" y="17566"/>
                  <a:pt x="2308860" y="0"/>
                </a:cubicBezTo>
                <a:cubicBezTo>
                  <a:pt x="2453019" y="-17566"/>
                  <a:pt x="2527865" y="8489"/>
                  <a:pt x="2697480" y="0"/>
                </a:cubicBezTo>
                <a:cubicBezTo>
                  <a:pt x="2867095" y="-8489"/>
                  <a:pt x="3039843" y="32880"/>
                  <a:pt x="3268980" y="0"/>
                </a:cubicBezTo>
                <a:cubicBezTo>
                  <a:pt x="3498117" y="-32880"/>
                  <a:pt x="3566061" y="32707"/>
                  <a:pt x="3657600" y="0"/>
                </a:cubicBezTo>
                <a:cubicBezTo>
                  <a:pt x="3749139" y="-32707"/>
                  <a:pt x="4033668" y="1921"/>
                  <a:pt x="4229100" y="0"/>
                </a:cubicBezTo>
                <a:cubicBezTo>
                  <a:pt x="4424532" y="-1921"/>
                  <a:pt x="4590786" y="17800"/>
                  <a:pt x="4709160" y="0"/>
                </a:cubicBezTo>
                <a:cubicBezTo>
                  <a:pt x="4827534" y="-17800"/>
                  <a:pt x="4946263" y="17667"/>
                  <a:pt x="5006340" y="0"/>
                </a:cubicBezTo>
                <a:cubicBezTo>
                  <a:pt x="5066417" y="-17667"/>
                  <a:pt x="5318582" y="54298"/>
                  <a:pt x="5486400" y="0"/>
                </a:cubicBezTo>
                <a:cubicBezTo>
                  <a:pt x="5654218" y="-54298"/>
                  <a:pt x="5641341" y="31374"/>
                  <a:pt x="5783580" y="0"/>
                </a:cubicBezTo>
                <a:cubicBezTo>
                  <a:pt x="5925819" y="-31374"/>
                  <a:pt x="5946789" y="27254"/>
                  <a:pt x="6080760" y="0"/>
                </a:cubicBezTo>
                <a:cubicBezTo>
                  <a:pt x="6214731" y="-27254"/>
                  <a:pt x="6379476" y="13653"/>
                  <a:pt x="6652260" y="0"/>
                </a:cubicBezTo>
                <a:cubicBezTo>
                  <a:pt x="6925044" y="-13653"/>
                  <a:pt x="6847784" y="5246"/>
                  <a:pt x="6949440" y="0"/>
                </a:cubicBezTo>
                <a:cubicBezTo>
                  <a:pt x="7051096" y="-5246"/>
                  <a:pt x="7535370" y="85581"/>
                  <a:pt x="7703820" y="0"/>
                </a:cubicBezTo>
                <a:cubicBezTo>
                  <a:pt x="7872270" y="-85581"/>
                  <a:pt x="8063293" y="27696"/>
                  <a:pt x="8183880" y="0"/>
                </a:cubicBezTo>
                <a:cubicBezTo>
                  <a:pt x="8304467" y="-27696"/>
                  <a:pt x="8383927" y="26384"/>
                  <a:pt x="8572500" y="0"/>
                </a:cubicBezTo>
                <a:cubicBezTo>
                  <a:pt x="8761073" y="-26384"/>
                  <a:pt x="8949093" y="22313"/>
                  <a:pt x="9144000" y="0"/>
                </a:cubicBezTo>
                <a:cubicBezTo>
                  <a:pt x="9182346" y="173387"/>
                  <a:pt x="9127395" y="209063"/>
                  <a:pt x="9144000" y="365760"/>
                </a:cubicBezTo>
                <a:cubicBezTo>
                  <a:pt x="9160605" y="522457"/>
                  <a:pt x="9139259" y="688360"/>
                  <a:pt x="9144000" y="937260"/>
                </a:cubicBezTo>
                <a:cubicBezTo>
                  <a:pt x="9148741" y="1186160"/>
                  <a:pt x="9095533" y="1374867"/>
                  <a:pt x="9144000" y="1508760"/>
                </a:cubicBezTo>
                <a:cubicBezTo>
                  <a:pt x="9192467" y="1642653"/>
                  <a:pt x="9110716" y="1959604"/>
                  <a:pt x="9144000" y="2217420"/>
                </a:cubicBezTo>
                <a:cubicBezTo>
                  <a:pt x="9177284" y="2475236"/>
                  <a:pt x="9084099" y="2538040"/>
                  <a:pt x="9144000" y="2720340"/>
                </a:cubicBezTo>
                <a:cubicBezTo>
                  <a:pt x="9203901" y="2902640"/>
                  <a:pt x="9133971" y="3046688"/>
                  <a:pt x="9144000" y="3223260"/>
                </a:cubicBezTo>
                <a:cubicBezTo>
                  <a:pt x="9154029" y="3399832"/>
                  <a:pt x="9071088" y="3612812"/>
                  <a:pt x="9144000" y="3863340"/>
                </a:cubicBezTo>
                <a:cubicBezTo>
                  <a:pt x="9216912" y="4113868"/>
                  <a:pt x="9122660" y="4082848"/>
                  <a:pt x="9144000" y="4229100"/>
                </a:cubicBezTo>
                <a:cubicBezTo>
                  <a:pt x="9165340" y="4375352"/>
                  <a:pt x="9074140" y="4622029"/>
                  <a:pt x="9144000" y="4869180"/>
                </a:cubicBezTo>
                <a:cubicBezTo>
                  <a:pt x="9213860" y="5116331"/>
                  <a:pt x="9127067" y="5317291"/>
                  <a:pt x="9144000" y="5440680"/>
                </a:cubicBezTo>
                <a:cubicBezTo>
                  <a:pt x="9160933" y="5564069"/>
                  <a:pt x="9134057" y="5663186"/>
                  <a:pt x="9144000" y="5875020"/>
                </a:cubicBezTo>
                <a:cubicBezTo>
                  <a:pt x="9153943" y="6086854"/>
                  <a:pt x="9037223" y="6515451"/>
                  <a:pt x="9144000" y="6858000"/>
                </a:cubicBezTo>
                <a:cubicBezTo>
                  <a:pt x="8916454" y="6911691"/>
                  <a:pt x="8882287" y="6821062"/>
                  <a:pt x="8663940" y="6858000"/>
                </a:cubicBezTo>
                <a:cubicBezTo>
                  <a:pt x="8445593" y="6894938"/>
                  <a:pt x="8153703" y="6831538"/>
                  <a:pt x="8001000" y="6858000"/>
                </a:cubicBezTo>
                <a:cubicBezTo>
                  <a:pt x="7848297" y="6884462"/>
                  <a:pt x="7582803" y="6797010"/>
                  <a:pt x="7338060" y="6858000"/>
                </a:cubicBezTo>
                <a:cubicBezTo>
                  <a:pt x="7093317" y="6918990"/>
                  <a:pt x="6837277" y="6804737"/>
                  <a:pt x="6675120" y="6858000"/>
                </a:cubicBezTo>
                <a:cubicBezTo>
                  <a:pt x="6512963" y="6911263"/>
                  <a:pt x="6473909" y="6835031"/>
                  <a:pt x="6286500" y="6858000"/>
                </a:cubicBezTo>
                <a:cubicBezTo>
                  <a:pt x="6099091" y="6880969"/>
                  <a:pt x="5932731" y="6838100"/>
                  <a:pt x="5715000" y="6858000"/>
                </a:cubicBezTo>
                <a:cubicBezTo>
                  <a:pt x="5497269" y="6877900"/>
                  <a:pt x="5490861" y="6855052"/>
                  <a:pt x="5417820" y="6858000"/>
                </a:cubicBezTo>
                <a:cubicBezTo>
                  <a:pt x="5344779" y="6860948"/>
                  <a:pt x="4905948" y="6794906"/>
                  <a:pt x="4663440" y="6858000"/>
                </a:cubicBezTo>
                <a:cubicBezTo>
                  <a:pt x="4420932" y="6921094"/>
                  <a:pt x="4433188" y="6829329"/>
                  <a:pt x="4274820" y="6858000"/>
                </a:cubicBezTo>
                <a:cubicBezTo>
                  <a:pt x="4116452" y="6886671"/>
                  <a:pt x="3763991" y="6777294"/>
                  <a:pt x="3520440" y="6858000"/>
                </a:cubicBezTo>
                <a:cubicBezTo>
                  <a:pt x="3276889" y="6938706"/>
                  <a:pt x="3191005" y="6800055"/>
                  <a:pt x="2948940" y="6858000"/>
                </a:cubicBezTo>
                <a:cubicBezTo>
                  <a:pt x="2706875" y="6915945"/>
                  <a:pt x="2492329" y="6830233"/>
                  <a:pt x="2194560" y="6858000"/>
                </a:cubicBezTo>
                <a:cubicBezTo>
                  <a:pt x="1896791" y="6885767"/>
                  <a:pt x="1732889" y="6842717"/>
                  <a:pt x="1531620" y="6858000"/>
                </a:cubicBezTo>
                <a:cubicBezTo>
                  <a:pt x="1330351" y="6873283"/>
                  <a:pt x="1181998" y="6787058"/>
                  <a:pt x="868680" y="6858000"/>
                </a:cubicBezTo>
                <a:cubicBezTo>
                  <a:pt x="555362" y="6928942"/>
                  <a:pt x="350339" y="6844462"/>
                  <a:pt x="0" y="6858000"/>
                </a:cubicBezTo>
                <a:cubicBezTo>
                  <a:pt x="-73100" y="6587860"/>
                  <a:pt x="59205" y="6513977"/>
                  <a:pt x="0" y="6217920"/>
                </a:cubicBezTo>
                <a:cubicBezTo>
                  <a:pt x="-59205" y="5921863"/>
                  <a:pt x="34555" y="5883011"/>
                  <a:pt x="0" y="5577840"/>
                </a:cubicBezTo>
                <a:cubicBezTo>
                  <a:pt x="-34555" y="5272669"/>
                  <a:pt x="65662" y="5250236"/>
                  <a:pt x="0" y="5006340"/>
                </a:cubicBezTo>
                <a:cubicBezTo>
                  <a:pt x="-65662" y="4762444"/>
                  <a:pt x="69983" y="4593839"/>
                  <a:pt x="0" y="4366260"/>
                </a:cubicBezTo>
                <a:cubicBezTo>
                  <a:pt x="-69983" y="4138681"/>
                  <a:pt x="51756" y="4079085"/>
                  <a:pt x="0" y="3931920"/>
                </a:cubicBezTo>
                <a:cubicBezTo>
                  <a:pt x="-51756" y="3784755"/>
                  <a:pt x="34384" y="3738142"/>
                  <a:pt x="0" y="3566160"/>
                </a:cubicBezTo>
                <a:cubicBezTo>
                  <a:pt x="-34384" y="3394178"/>
                  <a:pt x="6363" y="3096524"/>
                  <a:pt x="0" y="2926080"/>
                </a:cubicBezTo>
                <a:cubicBezTo>
                  <a:pt x="-6363" y="2755636"/>
                  <a:pt x="16770" y="2371102"/>
                  <a:pt x="0" y="2217420"/>
                </a:cubicBezTo>
                <a:cubicBezTo>
                  <a:pt x="-16770" y="2063738"/>
                  <a:pt x="12687" y="1815430"/>
                  <a:pt x="0" y="1714500"/>
                </a:cubicBezTo>
                <a:cubicBezTo>
                  <a:pt x="-12687" y="1613570"/>
                  <a:pt x="49047" y="1312814"/>
                  <a:pt x="0" y="1143000"/>
                </a:cubicBezTo>
                <a:cubicBezTo>
                  <a:pt x="-49047" y="973186"/>
                  <a:pt x="45458" y="413745"/>
                  <a:pt x="0" y="0"/>
                </a:cubicBezTo>
                <a:close/>
              </a:path>
              <a:path w="9144000" h="6858000" stroke="0" extrusionOk="0">
                <a:moveTo>
                  <a:pt x="0" y="0"/>
                </a:moveTo>
                <a:cubicBezTo>
                  <a:pt x="133319" y="-76190"/>
                  <a:pt x="442429" y="51475"/>
                  <a:pt x="662940" y="0"/>
                </a:cubicBezTo>
                <a:cubicBezTo>
                  <a:pt x="883451" y="-51475"/>
                  <a:pt x="1253603" y="67439"/>
                  <a:pt x="1417320" y="0"/>
                </a:cubicBezTo>
                <a:cubicBezTo>
                  <a:pt x="1581037" y="-67439"/>
                  <a:pt x="1766447" y="17090"/>
                  <a:pt x="2080260" y="0"/>
                </a:cubicBezTo>
                <a:cubicBezTo>
                  <a:pt x="2394073" y="-17090"/>
                  <a:pt x="2249144" y="26477"/>
                  <a:pt x="2377440" y="0"/>
                </a:cubicBezTo>
                <a:cubicBezTo>
                  <a:pt x="2505736" y="-26477"/>
                  <a:pt x="2912797" y="51862"/>
                  <a:pt x="3131820" y="0"/>
                </a:cubicBezTo>
                <a:cubicBezTo>
                  <a:pt x="3350843" y="-51862"/>
                  <a:pt x="3473953" y="19084"/>
                  <a:pt x="3703320" y="0"/>
                </a:cubicBezTo>
                <a:cubicBezTo>
                  <a:pt x="3932687" y="-19084"/>
                  <a:pt x="4058578" y="15743"/>
                  <a:pt x="4366260" y="0"/>
                </a:cubicBezTo>
                <a:cubicBezTo>
                  <a:pt x="4673942" y="-15743"/>
                  <a:pt x="4724121" y="6260"/>
                  <a:pt x="4846320" y="0"/>
                </a:cubicBezTo>
                <a:cubicBezTo>
                  <a:pt x="4968519" y="-6260"/>
                  <a:pt x="5136896" y="48868"/>
                  <a:pt x="5417820" y="0"/>
                </a:cubicBezTo>
                <a:cubicBezTo>
                  <a:pt x="5698744" y="-48868"/>
                  <a:pt x="5675696" y="21710"/>
                  <a:pt x="5897880" y="0"/>
                </a:cubicBezTo>
                <a:cubicBezTo>
                  <a:pt x="6120064" y="-21710"/>
                  <a:pt x="6210317" y="9822"/>
                  <a:pt x="6377940" y="0"/>
                </a:cubicBezTo>
                <a:cubicBezTo>
                  <a:pt x="6545563" y="-9822"/>
                  <a:pt x="6684630" y="37170"/>
                  <a:pt x="6766560" y="0"/>
                </a:cubicBezTo>
                <a:cubicBezTo>
                  <a:pt x="6848490" y="-37170"/>
                  <a:pt x="7170724" y="5805"/>
                  <a:pt x="7429500" y="0"/>
                </a:cubicBezTo>
                <a:cubicBezTo>
                  <a:pt x="7688276" y="-5805"/>
                  <a:pt x="7683439" y="24243"/>
                  <a:pt x="7909560" y="0"/>
                </a:cubicBezTo>
                <a:cubicBezTo>
                  <a:pt x="8135681" y="-24243"/>
                  <a:pt x="8437360" y="37644"/>
                  <a:pt x="8572500" y="0"/>
                </a:cubicBezTo>
                <a:cubicBezTo>
                  <a:pt x="8707640" y="-37644"/>
                  <a:pt x="8916329" y="19582"/>
                  <a:pt x="9144000" y="0"/>
                </a:cubicBezTo>
                <a:cubicBezTo>
                  <a:pt x="9206856" y="349519"/>
                  <a:pt x="9115654" y="564581"/>
                  <a:pt x="9144000" y="708660"/>
                </a:cubicBezTo>
                <a:cubicBezTo>
                  <a:pt x="9172346" y="852739"/>
                  <a:pt x="9137467" y="970126"/>
                  <a:pt x="9144000" y="1074420"/>
                </a:cubicBezTo>
                <a:cubicBezTo>
                  <a:pt x="9150533" y="1178714"/>
                  <a:pt x="9107304" y="1499989"/>
                  <a:pt x="9144000" y="1714500"/>
                </a:cubicBezTo>
                <a:cubicBezTo>
                  <a:pt x="9180696" y="1929011"/>
                  <a:pt x="9143856" y="2107449"/>
                  <a:pt x="9144000" y="2286000"/>
                </a:cubicBezTo>
                <a:cubicBezTo>
                  <a:pt x="9144144" y="2464551"/>
                  <a:pt x="9125462" y="2785731"/>
                  <a:pt x="9144000" y="2926080"/>
                </a:cubicBezTo>
                <a:cubicBezTo>
                  <a:pt x="9162538" y="3066429"/>
                  <a:pt x="9107110" y="3229864"/>
                  <a:pt x="9144000" y="3497580"/>
                </a:cubicBezTo>
                <a:cubicBezTo>
                  <a:pt x="9180890" y="3765296"/>
                  <a:pt x="9113809" y="3762924"/>
                  <a:pt x="9144000" y="3863340"/>
                </a:cubicBezTo>
                <a:cubicBezTo>
                  <a:pt x="9174191" y="3963756"/>
                  <a:pt x="9137738" y="4157305"/>
                  <a:pt x="9144000" y="4297680"/>
                </a:cubicBezTo>
                <a:cubicBezTo>
                  <a:pt x="9150262" y="4438055"/>
                  <a:pt x="9114987" y="4653650"/>
                  <a:pt x="9144000" y="4800600"/>
                </a:cubicBezTo>
                <a:cubicBezTo>
                  <a:pt x="9173013" y="4947550"/>
                  <a:pt x="9103394" y="5075622"/>
                  <a:pt x="9144000" y="5234940"/>
                </a:cubicBezTo>
                <a:cubicBezTo>
                  <a:pt x="9184606" y="5394258"/>
                  <a:pt x="9131980" y="5601232"/>
                  <a:pt x="9144000" y="5737860"/>
                </a:cubicBezTo>
                <a:cubicBezTo>
                  <a:pt x="9156020" y="5874488"/>
                  <a:pt x="9097053" y="6053629"/>
                  <a:pt x="9144000" y="6240780"/>
                </a:cubicBezTo>
                <a:cubicBezTo>
                  <a:pt x="9190947" y="6427931"/>
                  <a:pt x="9137306" y="6658832"/>
                  <a:pt x="9144000" y="6858000"/>
                </a:cubicBezTo>
                <a:cubicBezTo>
                  <a:pt x="8781450" y="6914618"/>
                  <a:pt x="8664084" y="6822124"/>
                  <a:pt x="8389620" y="6858000"/>
                </a:cubicBezTo>
                <a:cubicBezTo>
                  <a:pt x="8115156" y="6893876"/>
                  <a:pt x="8156860" y="6827086"/>
                  <a:pt x="8001000" y="6858000"/>
                </a:cubicBezTo>
                <a:cubicBezTo>
                  <a:pt x="7845140" y="6888914"/>
                  <a:pt x="7660468" y="6801235"/>
                  <a:pt x="7429500" y="6858000"/>
                </a:cubicBezTo>
                <a:cubicBezTo>
                  <a:pt x="7198532" y="6914765"/>
                  <a:pt x="7201280" y="6838215"/>
                  <a:pt x="7040880" y="6858000"/>
                </a:cubicBezTo>
                <a:cubicBezTo>
                  <a:pt x="6880480" y="6877785"/>
                  <a:pt x="6837811" y="6857474"/>
                  <a:pt x="6652260" y="6858000"/>
                </a:cubicBezTo>
                <a:cubicBezTo>
                  <a:pt x="6466709" y="6858526"/>
                  <a:pt x="6290366" y="6819459"/>
                  <a:pt x="6172200" y="6858000"/>
                </a:cubicBezTo>
                <a:cubicBezTo>
                  <a:pt x="6054034" y="6896541"/>
                  <a:pt x="5742948" y="6793025"/>
                  <a:pt x="5600700" y="6858000"/>
                </a:cubicBezTo>
                <a:cubicBezTo>
                  <a:pt x="5458452" y="6922975"/>
                  <a:pt x="5064947" y="6828138"/>
                  <a:pt x="4846320" y="6858000"/>
                </a:cubicBezTo>
                <a:cubicBezTo>
                  <a:pt x="4627693" y="6887862"/>
                  <a:pt x="4494187" y="6831656"/>
                  <a:pt x="4366260" y="6858000"/>
                </a:cubicBezTo>
                <a:cubicBezTo>
                  <a:pt x="4238333" y="6884344"/>
                  <a:pt x="3917774" y="6850729"/>
                  <a:pt x="3703320" y="6858000"/>
                </a:cubicBezTo>
                <a:cubicBezTo>
                  <a:pt x="3488866" y="6865271"/>
                  <a:pt x="3300357" y="6790421"/>
                  <a:pt x="3131820" y="6858000"/>
                </a:cubicBezTo>
                <a:cubicBezTo>
                  <a:pt x="2963283" y="6925579"/>
                  <a:pt x="2828532" y="6811265"/>
                  <a:pt x="2651760" y="6858000"/>
                </a:cubicBezTo>
                <a:cubicBezTo>
                  <a:pt x="2474988" y="6904735"/>
                  <a:pt x="2348090" y="6807320"/>
                  <a:pt x="2080260" y="6858000"/>
                </a:cubicBezTo>
                <a:cubicBezTo>
                  <a:pt x="1812430" y="6908680"/>
                  <a:pt x="1654517" y="6849331"/>
                  <a:pt x="1417320" y="6858000"/>
                </a:cubicBezTo>
                <a:cubicBezTo>
                  <a:pt x="1180123" y="6866669"/>
                  <a:pt x="922840" y="6822268"/>
                  <a:pt x="662940" y="6858000"/>
                </a:cubicBezTo>
                <a:cubicBezTo>
                  <a:pt x="403040" y="6893732"/>
                  <a:pt x="271158" y="6785459"/>
                  <a:pt x="0" y="6858000"/>
                </a:cubicBezTo>
                <a:cubicBezTo>
                  <a:pt x="-41303" y="6625871"/>
                  <a:pt x="24940" y="6529207"/>
                  <a:pt x="0" y="6286500"/>
                </a:cubicBezTo>
                <a:cubicBezTo>
                  <a:pt x="-24940" y="6043793"/>
                  <a:pt x="44073" y="6047557"/>
                  <a:pt x="0" y="5852160"/>
                </a:cubicBezTo>
                <a:cubicBezTo>
                  <a:pt x="-44073" y="5656763"/>
                  <a:pt x="45196" y="5365325"/>
                  <a:pt x="0" y="5143500"/>
                </a:cubicBezTo>
                <a:cubicBezTo>
                  <a:pt x="-45196" y="4921675"/>
                  <a:pt x="38522" y="4960479"/>
                  <a:pt x="0" y="4777740"/>
                </a:cubicBezTo>
                <a:cubicBezTo>
                  <a:pt x="-38522" y="4595001"/>
                  <a:pt x="47660" y="4519871"/>
                  <a:pt x="0" y="4343400"/>
                </a:cubicBezTo>
                <a:cubicBezTo>
                  <a:pt x="-47660" y="4166929"/>
                  <a:pt x="11094" y="4060374"/>
                  <a:pt x="0" y="3977640"/>
                </a:cubicBezTo>
                <a:cubicBezTo>
                  <a:pt x="-11094" y="3894906"/>
                  <a:pt x="2040" y="3707116"/>
                  <a:pt x="0" y="3543300"/>
                </a:cubicBezTo>
                <a:cubicBezTo>
                  <a:pt x="-2040" y="3379484"/>
                  <a:pt x="376" y="3338551"/>
                  <a:pt x="0" y="3177540"/>
                </a:cubicBezTo>
                <a:cubicBezTo>
                  <a:pt x="-376" y="3016529"/>
                  <a:pt x="51011" y="2706507"/>
                  <a:pt x="0" y="2537460"/>
                </a:cubicBezTo>
                <a:cubicBezTo>
                  <a:pt x="-51011" y="2368413"/>
                  <a:pt x="72449" y="2101947"/>
                  <a:pt x="0" y="1897380"/>
                </a:cubicBezTo>
                <a:cubicBezTo>
                  <a:pt x="-72449" y="1692813"/>
                  <a:pt x="4251" y="1576487"/>
                  <a:pt x="0" y="1394460"/>
                </a:cubicBezTo>
                <a:cubicBezTo>
                  <a:pt x="-4251" y="1212433"/>
                  <a:pt x="41122" y="958194"/>
                  <a:pt x="0" y="754380"/>
                </a:cubicBezTo>
                <a:cubicBezTo>
                  <a:pt x="-41122" y="550566"/>
                  <a:pt x="27450" y="173235"/>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EE369-BB66-4AC2-88C5-55329BFE60D2}"/>
              </a:ext>
            </a:extLst>
          </p:cNvPr>
          <p:cNvSpPr txBox="1"/>
          <p:nvPr/>
        </p:nvSpPr>
        <p:spPr>
          <a:xfrm>
            <a:off x="589867" y="1627513"/>
            <a:ext cx="8878665" cy="5693866"/>
          </a:xfrm>
          <a:prstGeom prst="rect">
            <a:avLst/>
          </a:prstGeom>
          <a:noFill/>
        </p:spPr>
        <p:txBody>
          <a:bodyPr wrap="square" rtlCol="0">
            <a:spAutoFit/>
          </a:bodyPr>
          <a:lstStyle/>
          <a:p>
            <a:r>
              <a:rPr lang="en-US" sz="2600" b="1" dirty="0">
                <a:latin typeface="KG First Time In Forever" panose="02000506000000020003" pitchFamily="2" charset="0"/>
              </a:rPr>
              <a:t>SS7E9 Describe factors that influence economic growth and examine their presence or absence in China, India, Japan, South Korea, and North Korea.</a:t>
            </a:r>
          </a:p>
          <a:p>
            <a:endParaRPr lang="en-US" sz="2600" b="1" dirty="0">
              <a:latin typeface="KG First Time In Forever" panose="02000506000000020003" pitchFamily="2" charset="0"/>
            </a:endParaRPr>
          </a:p>
          <a:p>
            <a:pPr marL="461406" indent="-461406">
              <a:buAutoNum type="alphaLcPeriod"/>
            </a:pPr>
            <a:r>
              <a:rPr lang="en-US" sz="2600" dirty="0">
                <a:latin typeface="KG First Time In Forever" panose="02000506000000020003" pitchFamily="2" charset="0"/>
              </a:rPr>
              <a:t>Evaluate how literacy rates affect the standard of living. </a:t>
            </a:r>
          </a:p>
          <a:p>
            <a:pPr marL="461406" indent="-461406">
              <a:buAutoNum type="alphaLcPeriod"/>
            </a:pPr>
            <a:r>
              <a:rPr lang="en-US" sz="2600" dirty="0">
                <a:latin typeface="KG First Time In Forever" panose="02000506000000020003" pitchFamily="2" charset="0"/>
              </a:rPr>
              <a:t>Explain the relationship between investment in human capital (education and training) and gross domestic product (GDP per capita). </a:t>
            </a:r>
          </a:p>
          <a:p>
            <a:pPr marL="461406" indent="-461406">
              <a:buAutoNum type="alphaLcPeriod"/>
            </a:pPr>
            <a:r>
              <a:rPr lang="en-US" sz="2600" dirty="0">
                <a:latin typeface="KG First Time In Forever" panose="02000506000000020003" pitchFamily="2" charset="0"/>
              </a:rPr>
              <a:t>Explain the relationship between investment in capital goods (factories, machinery, and technology) and gross domestic product (GDP per capita). </a:t>
            </a:r>
          </a:p>
          <a:p>
            <a:pPr marL="461406" indent="-461406">
              <a:buAutoNum type="alphaLcPeriod"/>
            </a:pPr>
            <a:r>
              <a:rPr lang="en-US" sz="2600" dirty="0">
                <a:latin typeface="KG First Time In Forever" panose="02000506000000020003" pitchFamily="2" charset="0"/>
              </a:rPr>
              <a:t>Describe the role of natural resources in a country’s economy.</a:t>
            </a:r>
          </a:p>
          <a:p>
            <a:pPr marL="461406" indent="-461406">
              <a:buAutoNum type="alphaLcPeriod"/>
            </a:pPr>
            <a:r>
              <a:rPr lang="en-US" sz="2600" dirty="0">
                <a:latin typeface="KG First Time In Forever" panose="02000506000000020003" pitchFamily="2" charset="0"/>
              </a:rPr>
              <a:t>Describe the role of entrepreneurship.</a:t>
            </a:r>
            <a:endParaRPr lang="en-US" sz="2600" dirty="0">
              <a:latin typeface="KBScaredStraight" panose="02000603000000000000" pitchFamily="2" charset="0"/>
              <a:ea typeface="KBScaredStraight" panose="02000603000000000000" pitchFamily="2" charset="0"/>
            </a:endParaRPr>
          </a:p>
        </p:txBody>
      </p:sp>
      <p:pic>
        <p:nvPicPr>
          <p:cNvPr id="12" name="Graphic 11" descr="Presentation with checklist">
            <a:extLst>
              <a:ext uri="{FF2B5EF4-FFF2-40B4-BE49-F238E27FC236}">
                <a16:creationId xmlns:a16="http://schemas.microsoft.com/office/drawing/2014/main" id="{E9F93F41-B03E-4B7D-996F-9A045CDC26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46601" y="412542"/>
            <a:ext cx="1388265" cy="1388265"/>
          </a:xfrm>
          <a:prstGeom prst="rect">
            <a:avLst/>
          </a:prstGeom>
        </p:spPr>
      </p:pic>
      <p:pic>
        <p:nvPicPr>
          <p:cNvPr id="13" name="Picture 12" descr="A close up of a logo&#10;&#10;Description automatically generated">
            <a:extLst>
              <a:ext uri="{FF2B5EF4-FFF2-40B4-BE49-F238E27FC236}">
                <a16:creationId xmlns:a16="http://schemas.microsoft.com/office/drawing/2014/main" id="{676620A3-9AD0-41BB-8E5B-117F1E3430AB}"/>
              </a:ext>
            </a:extLst>
          </p:cNvPr>
          <p:cNvPicPr>
            <a:picLocks noChangeAspect="1"/>
          </p:cNvPicPr>
          <p:nvPr/>
        </p:nvPicPr>
        <p:blipFill rotWithShape="1">
          <a:blip r:embed="rId4">
            <a:extLst>
              <a:ext uri="{28A0092B-C50C-407E-A947-70E740481C1C}">
                <a14:useLocalDpi xmlns:a14="http://schemas.microsoft.com/office/drawing/2010/main" val="0"/>
              </a:ext>
            </a:extLst>
          </a:blip>
          <a:srcRect l="14137"/>
          <a:stretch/>
        </p:blipFill>
        <p:spPr>
          <a:xfrm>
            <a:off x="-2" y="664226"/>
            <a:ext cx="502920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35996" y="551977"/>
            <a:ext cx="3840540"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OBJECTIVE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4" name="TextBox 13">
            <a:extLst>
              <a:ext uri="{FF2B5EF4-FFF2-40B4-BE49-F238E27FC236}">
                <a16:creationId xmlns:a16="http://schemas.microsoft.com/office/drawing/2014/main" id="{59979AEA-51D2-472A-B026-328DFF9378D2}"/>
              </a:ext>
            </a:extLst>
          </p:cNvPr>
          <p:cNvSpPr txBox="1"/>
          <p:nvPr/>
        </p:nvSpPr>
        <p:spPr>
          <a:xfrm>
            <a:off x="0" y="7545315"/>
            <a:ext cx="1989938" cy="261610"/>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Brain Wrinkles</a:t>
            </a:r>
          </a:p>
        </p:txBody>
      </p:sp>
    </p:spTree>
    <p:extLst>
      <p:ext uri="{BB962C8B-B14F-4D97-AF65-F5344CB8AC3E}">
        <p14:creationId xmlns:p14="http://schemas.microsoft.com/office/powerpoint/2010/main" val="3525956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9" name="TextBox 8">
            <a:extLst>
              <a:ext uri="{FF2B5EF4-FFF2-40B4-BE49-F238E27FC236}">
                <a16:creationId xmlns:a16="http://schemas.microsoft.com/office/drawing/2014/main" id="{D10B4BAD-48C4-4073-8527-5B06C092BD5E}"/>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6" name="TextBox 5">
            <a:extLst>
              <a:ext uri="{FF2B5EF4-FFF2-40B4-BE49-F238E27FC236}">
                <a16:creationId xmlns:a16="http://schemas.microsoft.com/office/drawing/2014/main" id="{D4D81A0E-05A2-476A-877F-71E146BC8715}"/>
              </a:ext>
            </a:extLst>
          </p:cNvPr>
          <p:cNvSpPr txBox="1"/>
          <p:nvPr/>
        </p:nvSpPr>
        <p:spPr>
          <a:xfrm>
            <a:off x="123094" y="513460"/>
            <a:ext cx="6255369" cy="584775"/>
          </a:xfrm>
          <a:prstGeom prst="rect">
            <a:avLst/>
          </a:prstGeom>
          <a:noFill/>
          <a:ln>
            <a:solidFill>
              <a:schemeClr val="tx1"/>
            </a:solidFill>
          </a:ln>
        </p:spPr>
        <p:txBody>
          <a:bodyPr wrap="square" rtlCol="0">
            <a:spAutoFit/>
          </a:bodyPr>
          <a:lstStyle/>
          <a:p>
            <a:pPr algn="ctr"/>
            <a:r>
              <a:rPr lang="en-US" sz="3200" dirty="0">
                <a:effectLst/>
                <a:latin typeface="KG First Time In Forever" panose="02000506000000020003" pitchFamily="2" charset="0"/>
                <a:ea typeface="KBScaredStraight" panose="02000603000000000000" pitchFamily="2" charset="0"/>
              </a:rPr>
              <a:t>AI-Driven Factory in South Korea</a:t>
            </a:r>
            <a:endParaRPr lang="en-US" sz="3200" dirty="0">
              <a:latin typeface="KG First Time In Forever" panose="02000506000000020003" pitchFamily="2" charset="0"/>
              <a:ea typeface="KBScaredStraight" panose="02000603000000000000" pitchFamily="2" charset="0"/>
            </a:endParaRPr>
          </a:p>
        </p:txBody>
      </p:sp>
      <p:pic>
        <p:nvPicPr>
          <p:cNvPr id="4098" name="Picture 2" descr="SKT makes smart factory play - Mobile World Live">
            <a:extLst>
              <a:ext uri="{FF2B5EF4-FFF2-40B4-BE49-F238E27FC236}">
                <a16:creationId xmlns:a16="http://schemas.microsoft.com/office/drawing/2014/main" id="{E1829D83-2DA0-4B1C-BB0B-D93487BBD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94" y="1298004"/>
            <a:ext cx="9812211" cy="5176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81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DFB8EC-46B6-4A9D-AD6F-793D6A4AF151}"/>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5262979"/>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North Korea, on the other hand, has only made small investments in capital goods over the past several decades.</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Its </a:t>
            </a:r>
            <a:r>
              <a:rPr lang="en-US" sz="3200" dirty="0">
                <a:solidFill>
                  <a:srgbClr val="FF0000"/>
                </a:solidFill>
                <a:latin typeface="KG First Time In Forever" panose="02000506000000020003" pitchFamily="2" charset="0"/>
                <a:ea typeface="KBScaredStraight" panose="02000603000000000000" pitchFamily="2" charset="0"/>
              </a:rPr>
              <a:t>outdated technology and inefficient factories have caused North Korea’s economy to suffer and fall behind on the world market.</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078332" y="0"/>
            <a:ext cx="5997925"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N  Korea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3476295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12" name="TextBox 11">
            <a:extLst>
              <a:ext uri="{FF2B5EF4-FFF2-40B4-BE49-F238E27FC236}">
                <a16:creationId xmlns:a16="http://schemas.microsoft.com/office/drawing/2014/main" id="{70F46E93-CE5C-4FE5-AAB5-6E40087EE669}"/>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6" name="TextBox 5">
            <a:extLst>
              <a:ext uri="{FF2B5EF4-FFF2-40B4-BE49-F238E27FC236}">
                <a16:creationId xmlns:a16="http://schemas.microsoft.com/office/drawing/2014/main" id="{B82F9F2E-F940-4732-8C76-04E345AF1DCC}"/>
              </a:ext>
            </a:extLst>
          </p:cNvPr>
          <p:cNvSpPr txBox="1"/>
          <p:nvPr/>
        </p:nvSpPr>
        <p:spPr>
          <a:xfrm>
            <a:off x="454327" y="512287"/>
            <a:ext cx="9149745" cy="1077218"/>
          </a:xfrm>
          <a:prstGeom prst="rect">
            <a:avLst/>
          </a:prstGeom>
          <a:noFill/>
          <a:ln>
            <a:solidFill>
              <a:schemeClr val="tx1"/>
            </a:solidFill>
          </a:ln>
        </p:spPr>
        <p:txBody>
          <a:bodyPr wrap="square" rtlCol="0">
            <a:spAutoFit/>
          </a:bodyPr>
          <a:lstStyle/>
          <a:p>
            <a:pPr algn="ctr"/>
            <a:r>
              <a:rPr lang="en-US" sz="3200" dirty="0">
                <a:effectLst/>
                <a:latin typeface="KG First Time In Forever" panose="02000506000000020003" pitchFamily="2" charset="0"/>
                <a:ea typeface="KBScaredStraight" panose="02000603000000000000" pitchFamily="2" charset="0"/>
              </a:rPr>
              <a:t>Supreme Leader Kim Jong Un oversees an industrial site in North Korea.</a:t>
            </a:r>
            <a:endParaRPr lang="en-US" sz="3200" dirty="0">
              <a:latin typeface="KG First Time In Forever" panose="02000506000000020003" pitchFamily="2" charset="0"/>
              <a:ea typeface="KBScaredStraight" panose="02000603000000000000" pitchFamily="2" charset="0"/>
            </a:endParaRPr>
          </a:p>
        </p:txBody>
      </p:sp>
      <p:pic>
        <p:nvPicPr>
          <p:cNvPr id="6146" name="Picture 2" descr="North Korea's economy suffers worst contraction for 20 years | Financial  Times">
            <a:extLst>
              <a:ext uri="{FF2B5EF4-FFF2-40B4-BE49-F238E27FC236}">
                <a16:creationId xmlns:a16="http://schemas.microsoft.com/office/drawing/2014/main" id="{5A150B88-2A9E-4C26-AA29-B40D88EDA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59" y="1783460"/>
            <a:ext cx="9326880" cy="5246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840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B36574-61E6-45F4-B2C8-2AB26EE862F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7" name="Oval 6"/>
          <p:cNvSpPr/>
          <p:nvPr/>
        </p:nvSpPr>
        <p:spPr>
          <a:xfrm>
            <a:off x="1487110" y="230115"/>
            <a:ext cx="7315200" cy="7315200"/>
          </a:xfrm>
          <a:custGeom>
            <a:avLst/>
            <a:gdLst>
              <a:gd name="connsiteX0" fmla="*/ 0 w 7315200"/>
              <a:gd name="connsiteY0" fmla="*/ 3657600 h 7315200"/>
              <a:gd name="connsiteX1" fmla="*/ 3657600 w 7315200"/>
              <a:gd name="connsiteY1" fmla="*/ 0 h 7315200"/>
              <a:gd name="connsiteX2" fmla="*/ 7315200 w 7315200"/>
              <a:gd name="connsiteY2" fmla="*/ 3657600 h 7315200"/>
              <a:gd name="connsiteX3" fmla="*/ 3657600 w 7315200"/>
              <a:gd name="connsiteY3" fmla="*/ 7315200 h 7315200"/>
              <a:gd name="connsiteX4" fmla="*/ 0 w 7315200"/>
              <a:gd name="connsiteY4" fmla="*/ 3657600 h 731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7315200" fill="none" extrusionOk="0">
                <a:moveTo>
                  <a:pt x="0" y="3657600"/>
                </a:moveTo>
                <a:cubicBezTo>
                  <a:pt x="192857" y="1905272"/>
                  <a:pt x="1723787" y="-66"/>
                  <a:pt x="3657600" y="0"/>
                </a:cubicBezTo>
                <a:cubicBezTo>
                  <a:pt x="5447481" y="-84192"/>
                  <a:pt x="7309024" y="1733161"/>
                  <a:pt x="7315200" y="3657600"/>
                </a:cubicBezTo>
                <a:cubicBezTo>
                  <a:pt x="7376431" y="5761574"/>
                  <a:pt x="5753893" y="7333164"/>
                  <a:pt x="3657600" y="7315200"/>
                </a:cubicBezTo>
                <a:cubicBezTo>
                  <a:pt x="1747522" y="7422820"/>
                  <a:pt x="-359518" y="5777328"/>
                  <a:pt x="0" y="3657600"/>
                </a:cubicBezTo>
                <a:close/>
              </a:path>
              <a:path w="7315200" h="7315200" stroke="0" extrusionOk="0">
                <a:moveTo>
                  <a:pt x="0" y="3657600"/>
                </a:moveTo>
                <a:cubicBezTo>
                  <a:pt x="-238610" y="1798340"/>
                  <a:pt x="1686409" y="-36124"/>
                  <a:pt x="3657600" y="0"/>
                </a:cubicBezTo>
                <a:cubicBezTo>
                  <a:pt x="5479223" y="-199351"/>
                  <a:pt x="7210858" y="1707698"/>
                  <a:pt x="7315200" y="3657600"/>
                </a:cubicBezTo>
                <a:cubicBezTo>
                  <a:pt x="6917958" y="5723406"/>
                  <a:pt x="5756673" y="7131570"/>
                  <a:pt x="3657600" y="7315200"/>
                </a:cubicBezTo>
                <a:cubicBezTo>
                  <a:pt x="1718359" y="7323418"/>
                  <a:pt x="-31766" y="5610564"/>
                  <a:pt x="0" y="3657600"/>
                </a:cubicBezTo>
                <a:close/>
              </a:path>
            </a:pathLst>
          </a:custGeom>
          <a:solidFill>
            <a:srgbClr val="996699"/>
          </a:solidFill>
          <a:ln w="57150">
            <a:solidFill>
              <a:schemeClr val="tx1"/>
            </a:solidFill>
            <a:extLst>
              <a:ext uri="{C807C97D-BFC1-408E-A445-0C87EB9F89A2}">
                <ask:lineSketchStyleProps xmlns="" xmlns:ask="http://schemas.microsoft.com/office/drawing/2018/sketchyshapes" sd="2665953337">
                  <a:prstGeom prst="ellipse">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 name="Oval 1"/>
          <p:cNvSpPr/>
          <p:nvPr/>
        </p:nvSpPr>
        <p:spPr>
          <a:xfrm>
            <a:off x="1624269" y="457200"/>
            <a:ext cx="7040880" cy="6858000"/>
          </a:xfrm>
          <a:custGeom>
            <a:avLst/>
            <a:gdLst>
              <a:gd name="connsiteX0" fmla="*/ 0 w 7040880"/>
              <a:gd name="connsiteY0" fmla="*/ 3429000 h 6858000"/>
              <a:gd name="connsiteX1" fmla="*/ 3520440 w 7040880"/>
              <a:gd name="connsiteY1" fmla="*/ 0 h 6858000"/>
              <a:gd name="connsiteX2" fmla="*/ 7040880 w 7040880"/>
              <a:gd name="connsiteY2" fmla="*/ 3429000 h 6858000"/>
              <a:gd name="connsiteX3" fmla="*/ 3520440 w 7040880"/>
              <a:gd name="connsiteY3" fmla="*/ 6858000 h 6858000"/>
              <a:gd name="connsiteX4" fmla="*/ 0 w 704088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880" h="6858000" fill="none" extrusionOk="0">
                <a:moveTo>
                  <a:pt x="0" y="3429000"/>
                </a:moveTo>
                <a:cubicBezTo>
                  <a:pt x="-28699" y="1654069"/>
                  <a:pt x="1428033" y="140314"/>
                  <a:pt x="3520440" y="0"/>
                </a:cubicBezTo>
                <a:cubicBezTo>
                  <a:pt x="5298647" y="-38943"/>
                  <a:pt x="7279437" y="1627129"/>
                  <a:pt x="7040880" y="3429000"/>
                </a:cubicBezTo>
                <a:cubicBezTo>
                  <a:pt x="6796232" y="5128871"/>
                  <a:pt x="5624202" y="6933616"/>
                  <a:pt x="3520440" y="6858000"/>
                </a:cubicBezTo>
                <a:cubicBezTo>
                  <a:pt x="1545549" y="6774721"/>
                  <a:pt x="-29246" y="5321754"/>
                  <a:pt x="0" y="3429000"/>
                </a:cubicBezTo>
                <a:close/>
              </a:path>
              <a:path w="7040880" h="6858000" stroke="0" extrusionOk="0">
                <a:moveTo>
                  <a:pt x="0" y="3429000"/>
                </a:moveTo>
                <a:cubicBezTo>
                  <a:pt x="134826" y="1569985"/>
                  <a:pt x="1335584" y="89858"/>
                  <a:pt x="3520440" y="0"/>
                </a:cubicBezTo>
                <a:cubicBezTo>
                  <a:pt x="5407825" y="-30095"/>
                  <a:pt x="7230189" y="1722262"/>
                  <a:pt x="7040880" y="3429000"/>
                </a:cubicBezTo>
                <a:cubicBezTo>
                  <a:pt x="7079829" y="5372374"/>
                  <a:pt x="5541339" y="6879819"/>
                  <a:pt x="3520440" y="6858000"/>
                </a:cubicBezTo>
                <a:cubicBezTo>
                  <a:pt x="1599184" y="6613983"/>
                  <a:pt x="93083" y="5401731"/>
                  <a:pt x="0" y="3429000"/>
                </a:cubicBezTo>
                <a:close/>
              </a:path>
            </a:pathLst>
          </a:custGeom>
          <a:solidFill>
            <a:schemeClr val="bg1"/>
          </a:solidFill>
          <a:ln w="76200">
            <a:solidFill>
              <a:schemeClr val="tx1"/>
            </a:solidFill>
            <a:extLst>
              <a:ext uri="{C807C97D-BFC1-408E-A445-0C87EB9F89A2}">
                <ask:lineSketchStyleProps xmlns="" xmlns:ask="http://schemas.microsoft.com/office/drawing/2018/sketchyshapes" sd="11981295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rgbClr val="FF0000"/>
              </a:solidFill>
            </a:endParaRPr>
          </a:p>
        </p:txBody>
      </p:sp>
      <p:sp>
        <p:nvSpPr>
          <p:cNvPr id="11" name="TextBox 10">
            <a:extLst>
              <a:ext uri="{FF2B5EF4-FFF2-40B4-BE49-F238E27FC236}">
                <a16:creationId xmlns:a16="http://schemas.microsoft.com/office/drawing/2014/main" id="{AFEDD4BA-1ED9-4763-93CC-C9ADBB38059B}"/>
              </a:ext>
            </a:extLst>
          </p:cNvPr>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a:extLst>
              <a:ext uri="{FF2B5EF4-FFF2-40B4-BE49-F238E27FC236}">
                <a16:creationId xmlns:a16="http://schemas.microsoft.com/office/drawing/2014/main" id="{271B3F49-CA62-49A8-A8A4-E31AA2650699}"/>
              </a:ext>
            </a:extLst>
          </p:cNvPr>
          <p:cNvSpPr/>
          <p:nvPr/>
        </p:nvSpPr>
        <p:spPr>
          <a:xfrm>
            <a:off x="82819" y="2256512"/>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Human</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
        <p:nvSpPr>
          <p:cNvPr id="9" name="Rectangle 8">
            <a:extLst>
              <a:ext uri="{FF2B5EF4-FFF2-40B4-BE49-F238E27FC236}">
                <a16:creationId xmlns:a16="http://schemas.microsoft.com/office/drawing/2014/main" id="{8D7152F7-A90C-47AB-A813-EAA0E69846B4}"/>
              </a:ext>
            </a:extLst>
          </p:cNvPr>
          <p:cNvSpPr/>
          <p:nvPr/>
        </p:nvSpPr>
        <p:spPr>
          <a:xfrm>
            <a:off x="82819" y="3643289"/>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Capital</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Tree>
    <p:extLst>
      <p:ext uri="{BB962C8B-B14F-4D97-AF65-F5344CB8AC3E}">
        <p14:creationId xmlns:p14="http://schemas.microsoft.com/office/powerpoint/2010/main" val="4096887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36DC4B-9439-4B97-940D-601671FDE3E3}"/>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7171194"/>
          </a:xfrm>
          <a:prstGeom prst="rect">
            <a:avLst/>
          </a:prstGeom>
          <a:noFill/>
        </p:spPr>
        <p:txBody>
          <a:bodyPr wrap="square" rtlCol="0">
            <a:spAutoFit/>
          </a:bodyPr>
          <a:lstStyle/>
          <a:p>
            <a:pPr marL="461406" indent="-461406">
              <a:buFont typeface="Arial" panose="020B0604020202020204" pitchFamily="34" charset="0"/>
              <a:buChar char="•"/>
            </a:pPr>
            <a:r>
              <a:rPr lang="en-US" sz="2900" dirty="0">
                <a:solidFill>
                  <a:srgbClr val="FF0000"/>
                </a:solidFill>
                <a:latin typeface="KG First Time In Forever" panose="02000506000000020003" pitchFamily="2" charset="0"/>
                <a:ea typeface="KBScaredStraight" panose="02000603000000000000" pitchFamily="2" charset="0"/>
              </a:rPr>
              <a:t>Some of a country’s most important resources are its people.</a:t>
            </a:r>
          </a:p>
          <a:p>
            <a:pPr marL="461406" indent="-461406">
              <a:buFont typeface="Arial" panose="020B0604020202020204" pitchFamily="34" charset="0"/>
              <a:buChar char="•"/>
            </a:pPr>
            <a:endParaRPr lang="en-US" sz="2900" dirty="0">
              <a:solidFill>
                <a:srgbClr val="FF0000"/>
              </a:solidFill>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2900" dirty="0">
                <a:latin typeface="KG First Time In Forever" panose="02000506000000020003" pitchFamily="2" charset="0"/>
                <a:ea typeface="KBScaredStraight" panose="02000603000000000000" pitchFamily="2" charset="0"/>
              </a:rPr>
              <a:t>Countries need skilled workers to fill jobs within the economy.</a:t>
            </a:r>
          </a:p>
          <a:p>
            <a:pPr marL="461406" indent="-461406">
              <a:buFont typeface="Arial" panose="020B0604020202020204" pitchFamily="34" charset="0"/>
              <a:buChar char="•"/>
            </a:pPr>
            <a:endParaRPr lang="en-US" sz="29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2900" dirty="0">
                <a:latin typeface="KG First Time In Forever" panose="02000506000000020003" pitchFamily="2" charset="0"/>
                <a:ea typeface="KBScaredStraight" panose="02000603000000000000" pitchFamily="2" charset="0"/>
              </a:rPr>
              <a:t>It takes different kinds of human capital to make different kinds of goods and services.</a:t>
            </a:r>
          </a:p>
          <a:p>
            <a:pPr marL="461406" indent="-461406">
              <a:buFont typeface="Arial" panose="020B0604020202020204" pitchFamily="34" charset="0"/>
              <a:buChar char="•"/>
            </a:pPr>
            <a:endParaRPr lang="en-US" sz="29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2900" dirty="0">
                <a:latin typeface="KG First Time In Forever" panose="02000506000000020003" pitchFamily="2" charset="0"/>
                <a:ea typeface="KBScaredStraight" panose="02000603000000000000" pitchFamily="2" charset="0"/>
              </a:rPr>
              <a:t>For </a:t>
            </a:r>
            <a:r>
              <a:rPr lang="en-US" sz="2900" dirty="0">
                <a:solidFill>
                  <a:srgbClr val="FF0000"/>
                </a:solidFill>
                <a:latin typeface="KG First Time In Forever" panose="02000506000000020003" pitchFamily="2" charset="0"/>
                <a:ea typeface="KBScaredStraight" panose="02000603000000000000" pitchFamily="2" charset="0"/>
              </a:rPr>
              <a:t>example, doctors, teachers, and factory workers all have a different set of skills and they each help to produce different goods or services.</a:t>
            </a:r>
          </a:p>
          <a:p>
            <a:pPr marL="457200" indent="-457200">
              <a:buFont typeface="Arial" panose="020B0604020202020204" pitchFamily="34" charset="0"/>
              <a:buChar char="•"/>
            </a:pPr>
            <a:endParaRPr lang="en-US" sz="2800" dirty="0">
              <a:solidFill>
                <a:srgbClr val="FF0000"/>
              </a:solidFill>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361835" y="0"/>
            <a:ext cx="9430916" cy="1692002"/>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Human Capital</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533932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10" name="TextBox 9">
            <a:extLst>
              <a:ext uri="{FF2B5EF4-FFF2-40B4-BE49-F238E27FC236}">
                <a16:creationId xmlns:a16="http://schemas.microsoft.com/office/drawing/2014/main" id="{3C3C0D21-994F-4B48-8B8A-A249FF3026B3}"/>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5" name="Picture 4" descr="A group of people standing next to a window&#10;&#10;Description automatically generated">
            <a:extLst>
              <a:ext uri="{FF2B5EF4-FFF2-40B4-BE49-F238E27FC236}">
                <a16:creationId xmlns:a16="http://schemas.microsoft.com/office/drawing/2014/main" id="{32F3B035-EEA7-4776-B095-4F5201A10E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725" y="777468"/>
            <a:ext cx="9358950" cy="6217463"/>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9689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7B3098-EB7B-4025-AE0A-89BBFB21AFFD}"/>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6740307"/>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Investments in human capital, such as education and professional training programs, are a great way for a country to improve its GDP.</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In order to have long-lasting economic growth, a country must have a smart, highly-skilled workforce.</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solidFill>
                  <a:srgbClr val="FF0000"/>
                </a:solidFill>
                <a:latin typeface="KG First Time In Forever" panose="02000506000000020003" pitchFamily="2" charset="0"/>
                <a:ea typeface="KBScaredStraight" panose="02000603000000000000" pitchFamily="2" charset="0"/>
              </a:rPr>
              <a:t>Education also improves a country’s standard of living.</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361835" y="0"/>
            <a:ext cx="9430916" cy="1692002"/>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Human Capital</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2826798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8" name="TextBox 7">
            <a:extLst>
              <a:ext uri="{FF2B5EF4-FFF2-40B4-BE49-F238E27FC236}">
                <a16:creationId xmlns:a16="http://schemas.microsoft.com/office/drawing/2014/main" id="{13E88796-74C6-4190-B317-1A81FEE7D604}"/>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7170" name="Picture 2" descr="Robots &amp; Minecraft: What virtual graduation ceremonies look like in Japan">
            <a:extLst>
              <a:ext uri="{FF2B5EF4-FFF2-40B4-BE49-F238E27FC236}">
                <a16:creationId xmlns:a16="http://schemas.microsoft.com/office/drawing/2014/main" id="{42608445-9979-4CAF-BFFE-F5DB2C064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 y="854132"/>
            <a:ext cx="8778240" cy="6064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766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AC27A4-17B8-4FFE-ACA4-D8EE8DE458F2}"/>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871845" y="1688551"/>
            <a:ext cx="8715990" cy="7725192"/>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Even though </a:t>
            </a:r>
            <a:r>
              <a:rPr lang="en-US" sz="3200" dirty="0">
                <a:solidFill>
                  <a:srgbClr val="FF0000"/>
                </a:solidFill>
                <a:latin typeface="KG First Time In Forever" panose="02000506000000020003" pitchFamily="2" charset="0"/>
                <a:ea typeface="KBScaredStraight" panose="02000603000000000000" pitchFamily="2" charset="0"/>
              </a:rPr>
              <a:t>investments in education are lower, the governments of India, Japan, China, and South Korea invest aggressively in programs to train their people for specific jobs and industries.</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These </a:t>
            </a:r>
            <a:r>
              <a:rPr lang="en-US" sz="3200" dirty="0">
                <a:solidFill>
                  <a:srgbClr val="FF0000"/>
                </a:solidFill>
                <a:latin typeface="KG First Time In Forever" panose="02000506000000020003" pitchFamily="2" charset="0"/>
                <a:ea typeface="KBScaredStraight" panose="02000603000000000000" pitchFamily="2" charset="0"/>
              </a:rPr>
              <a:t>investments in job training have made their economies grow</a:t>
            </a:r>
            <a:r>
              <a:rPr lang="en-US" sz="3200" dirty="0">
                <a:latin typeface="KG First Time In Forever" panose="02000506000000020003" pitchFamily="2" charset="0"/>
                <a:ea typeface="KBScaredStraight" panose="02000603000000000000" pitchFamily="2" charset="0"/>
              </a:rPr>
              <a:t>.</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Their workers are trained, skilled, and can communicate well.</a:t>
            </a:r>
          </a:p>
          <a:p>
            <a:pPr marL="457200" indent="-457200">
              <a:buFont typeface="Arial" panose="020B0604020202020204" pitchFamily="34" charset="0"/>
              <a:buChar char="•"/>
            </a:pPr>
            <a:endParaRPr lang="en-US" sz="3200" dirty="0">
              <a:solidFill>
                <a:srgbClr val="FF0000"/>
              </a:solidFill>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206033"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3367253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AC27A4-17B8-4FFE-ACA4-D8EE8DE458F2}"/>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871845" y="1688551"/>
            <a:ext cx="8715990" cy="6894195"/>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SE Asian countries generally invest less of their budgets in K-12 education than other developed countries.</a:t>
            </a:r>
          </a:p>
          <a:p>
            <a:pPr marL="914400" lvl="1"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 world average is 6% and Japan invests 3.2%</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Enrollment numbers in secondary schools have fallen across the region. </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In response, </a:t>
            </a:r>
            <a:r>
              <a:rPr lang="en-US" sz="3000" dirty="0">
                <a:solidFill>
                  <a:srgbClr val="FF0000"/>
                </a:solidFill>
                <a:latin typeface="KG First Time In Forever" panose="02000506000000020003" pitchFamily="2" charset="0"/>
                <a:ea typeface="KBScaredStraight" panose="02000603000000000000" pitchFamily="2" charset="0"/>
              </a:rPr>
              <a:t>many SE Asian countries have ramped up their investment in colleges and universities to keep up economically.</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206033"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51438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B36574-61E6-45F4-B2C8-2AB26EE862F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7" name="Oval 6"/>
          <p:cNvSpPr/>
          <p:nvPr/>
        </p:nvSpPr>
        <p:spPr>
          <a:xfrm>
            <a:off x="1487110" y="230115"/>
            <a:ext cx="7315200" cy="7315200"/>
          </a:xfrm>
          <a:custGeom>
            <a:avLst/>
            <a:gdLst>
              <a:gd name="connsiteX0" fmla="*/ 0 w 7315200"/>
              <a:gd name="connsiteY0" fmla="*/ 3657600 h 7315200"/>
              <a:gd name="connsiteX1" fmla="*/ 3657600 w 7315200"/>
              <a:gd name="connsiteY1" fmla="*/ 0 h 7315200"/>
              <a:gd name="connsiteX2" fmla="*/ 7315200 w 7315200"/>
              <a:gd name="connsiteY2" fmla="*/ 3657600 h 7315200"/>
              <a:gd name="connsiteX3" fmla="*/ 3657600 w 7315200"/>
              <a:gd name="connsiteY3" fmla="*/ 7315200 h 7315200"/>
              <a:gd name="connsiteX4" fmla="*/ 0 w 7315200"/>
              <a:gd name="connsiteY4" fmla="*/ 3657600 h 731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7315200" fill="none" extrusionOk="0">
                <a:moveTo>
                  <a:pt x="0" y="3657600"/>
                </a:moveTo>
                <a:cubicBezTo>
                  <a:pt x="192857" y="1905272"/>
                  <a:pt x="1723787" y="-66"/>
                  <a:pt x="3657600" y="0"/>
                </a:cubicBezTo>
                <a:cubicBezTo>
                  <a:pt x="5447481" y="-84192"/>
                  <a:pt x="7309024" y="1733161"/>
                  <a:pt x="7315200" y="3657600"/>
                </a:cubicBezTo>
                <a:cubicBezTo>
                  <a:pt x="7376431" y="5761574"/>
                  <a:pt x="5753893" y="7333164"/>
                  <a:pt x="3657600" y="7315200"/>
                </a:cubicBezTo>
                <a:cubicBezTo>
                  <a:pt x="1747522" y="7422820"/>
                  <a:pt x="-359518" y="5777328"/>
                  <a:pt x="0" y="3657600"/>
                </a:cubicBezTo>
                <a:close/>
              </a:path>
              <a:path w="7315200" h="7315200" stroke="0" extrusionOk="0">
                <a:moveTo>
                  <a:pt x="0" y="3657600"/>
                </a:moveTo>
                <a:cubicBezTo>
                  <a:pt x="-238610" y="1798340"/>
                  <a:pt x="1686409" y="-36124"/>
                  <a:pt x="3657600" y="0"/>
                </a:cubicBezTo>
                <a:cubicBezTo>
                  <a:pt x="5479223" y="-199351"/>
                  <a:pt x="7210858" y="1707698"/>
                  <a:pt x="7315200" y="3657600"/>
                </a:cubicBezTo>
                <a:cubicBezTo>
                  <a:pt x="6917958" y="5723406"/>
                  <a:pt x="5756673" y="7131570"/>
                  <a:pt x="3657600" y="7315200"/>
                </a:cubicBezTo>
                <a:cubicBezTo>
                  <a:pt x="1718359" y="7323418"/>
                  <a:pt x="-31766" y="5610564"/>
                  <a:pt x="0" y="3657600"/>
                </a:cubicBezTo>
                <a:close/>
              </a:path>
            </a:pathLst>
          </a:custGeom>
          <a:solidFill>
            <a:srgbClr val="996699"/>
          </a:solidFill>
          <a:ln w="57150">
            <a:solidFill>
              <a:schemeClr val="tx1"/>
            </a:solidFill>
            <a:extLst>
              <a:ext uri="{C807C97D-BFC1-408E-A445-0C87EB9F89A2}">
                <ask:lineSketchStyleProps xmlns="" xmlns:ask="http://schemas.microsoft.com/office/drawing/2018/sketchyshapes" sd="2665953337">
                  <a:prstGeom prst="ellipse">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 name="Oval 1"/>
          <p:cNvSpPr/>
          <p:nvPr/>
        </p:nvSpPr>
        <p:spPr>
          <a:xfrm>
            <a:off x="1624269" y="457200"/>
            <a:ext cx="7040880" cy="6858000"/>
          </a:xfrm>
          <a:custGeom>
            <a:avLst/>
            <a:gdLst>
              <a:gd name="connsiteX0" fmla="*/ 0 w 7040880"/>
              <a:gd name="connsiteY0" fmla="*/ 3429000 h 6858000"/>
              <a:gd name="connsiteX1" fmla="*/ 3520440 w 7040880"/>
              <a:gd name="connsiteY1" fmla="*/ 0 h 6858000"/>
              <a:gd name="connsiteX2" fmla="*/ 7040880 w 7040880"/>
              <a:gd name="connsiteY2" fmla="*/ 3429000 h 6858000"/>
              <a:gd name="connsiteX3" fmla="*/ 3520440 w 7040880"/>
              <a:gd name="connsiteY3" fmla="*/ 6858000 h 6858000"/>
              <a:gd name="connsiteX4" fmla="*/ 0 w 704088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880" h="6858000" fill="none" extrusionOk="0">
                <a:moveTo>
                  <a:pt x="0" y="3429000"/>
                </a:moveTo>
                <a:cubicBezTo>
                  <a:pt x="-28699" y="1654069"/>
                  <a:pt x="1428033" y="140314"/>
                  <a:pt x="3520440" y="0"/>
                </a:cubicBezTo>
                <a:cubicBezTo>
                  <a:pt x="5298647" y="-38943"/>
                  <a:pt x="7279437" y="1627129"/>
                  <a:pt x="7040880" y="3429000"/>
                </a:cubicBezTo>
                <a:cubicBezTo>
                  <a:pt x="6796232" y="5128871"/>
                  <a:pt x="5624202" y="6933616"/>
                  <a:pt x="3520440" y="6858000"/>
                </a:cubicBezTo>
                <a:cubicBezTo>
                  <a:pt x="1545549" y="6774721"/>
                  <a:pt x="-29246" y="5321754"/>
                  <a:pt x="0" y="3429000"/>
                </a:cubicBezTo>
                <a:close/>
              </a:path>
              <a:path w="7040880" h="6858000" stroke="0" extrusionOk="0">
                <a:moveTo>
                  <a:pt x="0" y="3429000"/>
                </a:moveTo>
                <a:cubicBezTo>
                  <a:pt x="134826" y="1569985"/>
                  <a:pt x="1335584" y="89858"/>
                  <a:pt x="3520440" y="0"/>
                </a:cubicBezTo>
                <a:cubicBezTo>
                  <a:pt x="5407825" y="-30095"/>
                  <a:pt x="7230189" y="1722262"/>
                  <a:pt x="7040880" y="3429000"/>
                </a:cubicBezTo>
                <a:cubicBezTo>
                  <a:pt x="7079829" y="5372374"/>
                  <a:pt x="5541339" y="6879819"/>
                  <a:pt x="3520440" y="6858000"/>
                </a:cubicBezTo>
                <a:cubicBezTo>
                  <a:pt x="1599184" y="6613983"/>
                  <a:pt x="93083" y="5401731"/>
                  <a:pt x="0" y="3429000"/>
                </a:cubicBezTo>
                <a:close/>
              </a:path>
            </a:pathLst>
          </a:custGeom>
          <a:solidFill>
            <a:schemeClr val="bg1"/>
          </a:solidFill>
          <a:ln w="76200">
            <a:solidFill>
              <a:schemeClr val="tx1"/>
            </a:solidFill>
            <a:extLst>
              <a:ext uri="{C807C97D-BFC1-408E-A445-0C87EB9F89A2}">
                <ask:lineSketchStyleProps xmlns="" xmlns:ask="http://schemas.microsoft.com/office/drawing/2018/sketchyshapes" sd="11981295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rgbClr val="FF0000"/>
              </a:solidFill>
            </a:endParaRPr>
          </a:p>
        </p:txBody>
      </p:sp>
      <p:sp>
        <p:nvSpPr>
          <p:cNvPr id="11" name="TextBox 10">
            <a:extLst>
              <a:ext uri="{FF2B5EF4-FFF2-40B4-BE49-F238E27FC236}">
                <a16:creationId xmlns:a16="http://schemas.microsoft.com/office/drawing/2014/main" id="{AFEDD4BA-1ED9-4763-93CC-C9ADBB38059B}"/>
              </a:ext>
            </a:extLst>
          </p:cNvPr>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a:extLst>
              <a:ext uri="{FF2B5EF4-FFF2-40B4-BE49-F238E27FC236}">
                <a16:creationId xmlns:a16="http://schemas.microsoft.com/office/drawing/2014/main" id="{271B3F49-CA62-49A8-A8A4-E31AA2650699}"/>
              </a:ext>
            </a:extLst>
          </p:cNvPr>
          <p:cNvSpPr/>
          <p:nvPr/>
        </p:nvSpPr>
        <p:spPr>
          <a:xfrm>
            <a:off x="82819" y="1671296"/>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Gross</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
        <p:nvSpPr>
          <p:cNvPr id="9" name="Rectangle 8">
            <a:extLst>
              <a:ext uri="{FF2B5EF4-FFF2-40B4-BE49-F238E27FC236}">
                <a16:creationId xmlns:a16="http://schemas.microsoft.com/office/drawing/2014/main" id="{8D7152F7-A90C-47AB-A813-EAA0E69846B4}"/>
              </a:ext>
            </a:extLst>
          </p:cNvPr>
          <p:cNvSpPr/>
          <p:nvPr/>
        </p:nvSpPr>
        <p:spPr>
          <a:xfrm>
            <a:off x="82819" y="3058073"/>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Domestic</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
        <p:nvSpPr>
          <p:cNvPr id="10" name="Rectangle 9">
            <a:extLst>
              <a:ext uri="{FF2B5EF4-FFF2-40B4-BE49-F238E27FC236}">
                <a16:creationId xmlns:a16="http://schemas.microsoft.com/office/drawing/2014/main" id="{E7A24B43-8D87-46E0-AE69-21DE0BC6CBA2}"/>
              </a:ext>
            </a:extLst>
          </p:cNvPr>
          <p:cNvSpPr/>
          <p:nvPr/>
        </p:nvSpPr>
        <p:spPr>
          <a:xfrm>
            <a:off x="115509" y="4444849"/>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Product</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Tree>
    <p:extLst>
      <p:ext uri="{BB962C8B-B14F-4D97-AF65-F5344CB8AC3E}">
        <p14:creationId xmlns:p14="http://schemas.microsoft.com/office/powerpoint/2010/main" val="3690882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10" name="TextBox 9">
            <a:extLst>
              <a:ext uri="{FF2B5EF4-FFF2-40B4-BE49-F238E27FC236}">
                <a16:creationId xmlns:a16="http://schemas.microsoft.com/office/drawing/2014/main" id="{3A8F354D-DF10-4850-80E0-E3D3BCDACF68}"/>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9" name="TextBox 8">
            <a:extLst>
              <a:ext uri="{FF2B5EF4-FFF2-40B4-BE49-F238E27FC236}">
                <a16:creationId xmlns:a16="http://schemas.microsoft.com/office/drawing/2014/main" id="{6CD55FD1-40B3-4E1E-A94E-C5B198AFE9D2}"/>
              </a:ext>
            </a:extLst>
          </p:cNvPr>
          <p:cNvSpPr txBox="1"/>
          <p:nvPr/>
        </p:nvSpPr>
        <p:spPr>
          <a:xfrm>
            <a:off x="411480" y="321005"/>
            <a:ext cx="5452873" cy="584775"/>
          </a:xfrm>
          <a:prstGeom prst="rect">
            <a:avLst/>
          </a:prstGeom>
          <a:noFill/>
          <a:ln>
            <a:solidFill>
              <a:schemeClr val="tx1"/>
            </a:solidFill>
          </a:ln>
        </p:spPr>
        <p:txBody>
          <a:bodyPr wrap="square" rtlCol="0">
            <a:spAutoFit/>
          </a:bodyPr>
          <a:lstStyle/>
          <a:p>
            <a:pPr algn="ctr"/>
            <a:r>
              <a:rPr lang="en-US" sz="3200" dirty="0">
                <a:effectLst/>
                <a:latin typeface="KG First Time In Forever" panose="02000506000000020003" pitchFamily="2" charset="0"/>
                <a:ea typeface="KBScaredStraight" panose="02000603000000000000" pitchFamily="2" charset="0"/>
              </a:rPr>
              <a:t>Tokyo University in Japan</a:t>
            </a:r>
            <a:endParaRPr lang="en-US" sz="3200" dirty="0">
              <a:latin typeface="KG First Time In Forever" panose="02000506000000020003" pitchFamily="2" charset="0"/>
              <a:ea typeface="KBScaredStraight" panose="02000603000000000000" pitchFamily="2" charset="0"/>
            </a:endParaRPr>
          </a:p>
        </p:txBody>
      </p:sp>
      <p:pic>
        <p:nvPicPr>
          <p:cNvPr id="9218" name="Picture 2" descr="Japan's universities struggling under corporate status | The Japan Times">
            <a:extLst>
              <a:ext uri="{FF2B5EF4-FFF2-40B4-BE49-F238E27FC236}">
                <a16:creationId xmlns:a16="http://schemas.microsoft.com/office/drawing/2014/main" id="{FA4D780B-036F-4ABB-9347-211A4E4F1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1149586"/>
            <a:ext cx="9235440" cy="6164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395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BE2C54-1B66-4198-B097-6343DDC3964C}"/>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6463308"/>
          </a:xfrm>
          <a:prstGeom prst="rect">
            <a:avLst/>
          </a:prstGeom>
          <a:noFill/>
        </p:spPr>
        <p:txBody>
          <a:bodyPr wrap="square" rtlCol="0">
            <a:spAutoFit/>
          </a:bodyPr>
          <a:lstStyle/>
          <a:p>
            <a:pPr marL="457200" indent="-457200">
              <a:buFont typeface="Arial" panose="020B0604020202020204" pitchFamily="34" charset="0"/>
              <a:buChar char="•"/>
            </a:pPr>
            <a:r>
              <a:rPr lang="en-US" sz="3000" dirty="0">
                <a:solidFill>
                  <a:srgbClr val="FF0000"/>
                </a:solidFill>
                <a:latin typeface="KG First Time In Forever" panose="02000506000000020003" pitchFamily="2" charset="0"/>
                <a:ea typeface="KBScaredStraight" panose="02000603000000000000" pitchFamily="2" charset="0"/>
              </a:rPr>
              <a:t>North Korea invests heavily in human capital under the area of education</a:t>
            </a:r>
            <a:r>
              <a:rPr lang="en-US" sz="3000" dirty="0">
                <a:latin typeface="KG First Time In Forever" panose="02000506000000020003" pitchFamily="2" charset="0"/>
                <a:ea typeface="KBScaredStraight" panose="02000603000000000000" pitchFamily="2" charset="0"/>
              </a:rPr>
              <a:t>.</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Education in North Korea is universal and funded by the government.</a:t>
            </a:r>
          </a:p>
          <a:p>
            <a:pPr marL="914400" lvl="1"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 self-reported </a:t>
            </a:r>
            <a:r>
              <a:rPr lang="en-US" sz="3000" dirty="0">
                <a:solidFill>
                  <a:srgbClr val="FF0000"/>
                </a:solidFill>
                <a:latin typeface="KG First Time In Forever" panose="02000506000000020003" pitchFamily="2" charset="0"/>
                <a:ea typeface="KBScaredStraight" panose="02000603000000000000" pitchFamily="2" charset="0"/>
              </a:rPr>
              <a:t>national literacy rate for citizens 15 and older is (approximately) 100%.</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Despite North Korea’s high education investment, the country’s </a:t>
            </a:r>
            <a:r>
              <a:rPr lang="en-US" sz="3000" dirty="0">
                <a:solidFill>
                  <a:srgbClr val="FF0000"/>
                </a:solidFill>
                <a:latin typeface="KG First Time In Forever" panose="02000506000000020003" pitchFamily="2" charset="0"/>
                <a:ea typeface="KBScaredStraight" panose="02000603000000000000" pitchFamily="2" charset="0"/>
              </a:rPr>
              <a:t>economy still struggles to grow under the strict control of the Communist government.</a:t>
            </a:r>
          </a:p>
          <a:p>
            <a:pPr marL="457200" indent="-457200">
              <a:buFont typeface="Arial" panose="020B0604020202020204" pitchFamily="34" charset="0"/>
              <a:buChar char="•"/>
            </a:pPr>
            <a:endParaRPr lang="en-US" sz="2800" dirty="0">
              <a:solidFill>
                <a:srgbClr val="FF0000"/>
              </a:solidFill>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200963" y="0"/>
            <a:ext cx="5752665"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N Korea</a:t>
            </a:r>
            <a:endParaRPr lang="en-US" sz="11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781307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10" name="TextBox 9">
            <a:extLst>
              <a:ext uri="{FF2B5EF4-FFF2-40B4-BE49-F238E27FC236}">
                <a16:creationId xmlns:a16="http://schemas.microsoft.com/office/drawing/2014/main" id="{3A8F354D-DF10-4850-80E0-E3D3BCDACF68}"/>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6" name="TextBox 5">
            <a:extLst>
              <a:ext uri="{FF2B5EF4-FFF2-40B4-BE49-F238E27FC236}">
                <a16:creationId xmlns:a16="http://schemas.microsoft.com/office/drawing/2014/main" id="{6AE0C986-6E34-4255-A24B-F7A0A8954F39}"/>
              </a:ext>
            </a:extLst>
          </p:cNvPr>
          <p:cNvSpPr txBox="1"/>
          <p:nvPr/>
        </p:nvSpPr>
        <p:spPr>
          <a:xfrm>
            <a:off x="217103" y="6288212"/>
            <a:ext cx="9624193" cy="1077218"/>
          </a:xfrm>
          <a:prstGeom prst="rect">
            <a:avLst/>
          </a:prstGeom>
          <a:noFill/>
          <a:ln>
            <a:solidFill>
              <a:schemeClr val="tx1"/>
            </a:solidFill>
          </a:ln>
        </p:spPr>
        <p:txBody>
          <a:bodyPr wrap="square" rtlCol="0">
            <a:spAutoFit/>
          </a:bodyPr>
          <a:lstStyle/>
          <a:p>
            <a:pPr algn="ctr"/>
            <a:r>
              <a:rPr lang="en-US" sz="3200" dirty="0">
                <a:effectLst/>
                <a:latin typeface="KG First Time In Forever" panose="02000506000000020003" pitchFamily="2" charset="0"/>
                <a:ea typeface="KBScaredStraight" panose="02000603000000000000" pitchFamily="2" charset="0"/>
              </a:rPr>
              <a:t>Leader Kim Jong Un overlooks middle school students in North Korea.</a:t>
            </a:r>
            <a:endParaRPr lang="en-US" sz="3200" dirty="0">
              <a:latin typeface="KG First Time In Forever" panose="02000506000000020003" pitchFamily="2" charset="0"/>
              <a:ea typeface="KBScaredStraight" panose="02000603000000000000" pitchFamily="2" charset="0"/>
            </a:endParaRPr>
          </a:p>
        </p:txBody>
      </p:sp>
      <p:pic>
        <p:nvPicPr>
          <p:cNvPr id="8194" name="Picture 2" descr="North Korean education still &quot;lags far behind&quot; global trends, Kim Jong Un  says | NK News">
            <a:extLst>
              <a:ext uri="{FF2B5EF4-FFF2-40B4-BE49-F238E27FC236}">
                <a16:creationId xmlns:a16="http://schemas.microsoft.com/office/drawing/2014/main" id="{12EFBAD5-42AE-45CE-8F50-F8D7488A4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03" y="841248"/>
            <a:ext cx="9624193" cy="5254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469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9880C0-0B74-4944-9073-A7B4F876655E}"/>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6247864"/>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A country’s literacy rate is </a:t>
            </a:r>
            <a:r>
              <a:rPr lang="en-US" sz="3200" dirty="0">
                <a:solidFill>
                  <a:srgbClr val="FF0000"/>
                </a:solidFill>
                <a:latin typeface="KG First Time In Forever" panose="02000506000000020003" pitchFamily="2" charset="0"/>
                <a:ea typeface="KBScaredStraight" panose="02000603000000000000" pitchFamily="2" charset="0"/>
              </a:rPr>
              <a:t>the percentage of adults who can read and write. </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solidFill>
                  <a:srgbClr val="FF0000"/>
                </a:solidFill>
                <a:latin typeface="KG First Time In Forever" panose="02000506000000020003" pitchFamily="2" charset="0"/>
                <a:ea typeface="KBScaredStraight" panose="02000603000000000000" pitchFamily="2" charset="0"/>
              </a:rPr>
              <a:t>Countries with high literacy rates enjoy a high standard of living </a:t>
            </a:r>
            <a:r>
              <a:rPr lang="en-US" sz="3200" dirty="0">
                <a:latin typeface="KG First Time In Forever" panose="02000506000000020003" pitchFamily="2" charset="0"/>
                <a:ea typeface="KBScaredStraight" panose="02000603000000000000" pitchFamily="2" charset="0"/>
              </a:rPr>
              <a:t>(the level of wealth and material comfort available).</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Educated and skilled workers are an important factor in a country’s economic growth.</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1645910" y="0"/>
            <a:ext cx="6862777"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Literacy</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246669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5" name="TextBox 4">
            <a:extLst>
              <a:ext uri="{FF2B5EF4-FFF2-40B4-BE49-F238E27FC236}">
                <a16:creationId xmlns:a16="http://schemas.microsoft.com/office/drawing/2014/main" id="{D6B46026-8815-46BF-B930-341F0F2A2795}"/>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6" name="Picture 5" descr="A group of people sitting at a table&#10;&#10;Description automatically generated">
            <a:extLst>
              <a:ext uri="{FF2B5EF4-FFF2-40B4-BE49-F238E27FC236}">
                <a16:creationId xmlns:a16="http://schemas.microsoft.com/office/drawing/2014/main" id="{DB0337D3-7A07-4051-8587-3E1CD2120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17" y="1022189"/>
            <a:ext cx="9202766" cy="5728022"/>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8662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B85E3D-E05D-44B8-8AA4-C1EE9C7458A8}"/>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813560"/>
            <a:ext cx="8715990" cy="6247864"/>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If you can read, you can learn and improve your work skills to get a better job that pays a higher salary.</a:t>
            </a:r>
          </a:p>
          <a:p>
            <a:pPr marL="922812" lvl="1"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With a better salary, you can improve your standard of living.</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A country that improves the literacy rate among its citizens will also improve the standard of living and economy.</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1645910" y="0"/>
            <a:ext cx="6862777"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Literacy</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198137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06536A-7AAB-4073-B9BF-96C5151DC17D}"/>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641306"/>
            <a:ext cx="8715990" cy="1569660"/>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SE Asia’s literacy rates are generally higher than the worldwide average 86.3% (except for India).</a:t>
            </a:r>
          </a:p>
        </p:txBody>
      </p:sp>
      <p:sp>
        <p:nvSpPr>
          <p:cNvPr id="12" name="Rectangle 11">
            <a:extLst>
              <a:ext uri="{FF2B5EF4-FFF2-40B4-BE49-F238E27FC236}">
                <a16:creationId xmlns:a16="http://schemas.microsoft.com/office/drawing/2014/main" id="{CC395762-E676-4022-B3EE-F69764BA6A74}"/>
              </a:ext>
            </a:extLst>
          </p:cNvPr>
          <p:cNvSpPr/>
          <p:nvPr/>
        </p:nvSpPr>
        <p:spPr>
          <a:xfrm>
            <a:off x="720689" y="0"/>
            <a:ext cx="8713219" cy="1692002"/>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Literacy Rate</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graphicFrame>
        <p:nvGraphicFramePr>
          <p:cNvPr id="4" name="Table 3">
            <a:extLst>
              <a:ext uri="{FF2B5EF4-FFF2-40B4-BE49-F238E27FC236}">
                <a16:creationId xmlns:a16="http://schemas.microsoft.com/office/drawing/2014/main" id="{7C9F10D8-4FB2-4AC4-9A70-7D7065E15ADD}"/>
              </a:ext>
            </a:extLst>
          </p:cNvPr>
          <p:cNvGraphicFramePr>
            <a:graphicFrameLocks noGrp="1"/>
          </p:cNvGraphicFramePr>
          <p:nvPr>
            <p:extLst>
              <p:ext uri="{D42A27DB-BD31-4B8C-83A1-F6EECF244321}">
                <p14:modId xmlns:p14="http://schemas.microsoft.com/office/powerpoint/2010/main" val="2083345908"/>
              </p:ext>
            </p:extLst>
          </p:nvPr>
        </p:nvGraphicFramePr>
        <p:xfrm>
          <a:off x="1530357" y="3427409"/>
          <a:ext cx="7093882" cy="3685194"/>
        </p:xfrm>
        <a:graphic>
          <a:graphicData uri="http://schemas.openxmlformats.org/drawingml/2006/table">
            <a:tbl>
              <a:tblPr firstRow="1" bandRow="1">
                <a:tableStyleId>{5940675A-B579-460E-94D1-54222C63F5DA}</a:tableStyleId>
              </a:tblPr>
              <a:tblGrid>
                <a:gridCol w="3546941">
                  <a:extLst>
                    <a:ext uri="{9D8B030D-6E8A-4147-A177-3AD203B41FA5}">
                      <a16:colId xmlns:a16="http://schemas.microsoft.com/office/drawing/2014/main" val="20000"/>
                    </a:ext>
                  </a:extLst>
                </a:gridCol>
                <a:gridCol w="3546941">
                  <a:extLst>
                    <a:ext uri="{9D8B030D-6E8A-4147-A177-3AD203B41FA5}">
                      <a16:colId xmlns:a16="http://schemas.microsoft.com/office/drawing/2014/main" val="20001"/>
                    </a:ext>
                  </a:extLst>
                </a:gridCol>
              </a:tblGrid>
              <a:tr h="707517">
                <a:tc>
                  <a:txBody>
                    <a:bodyPr/>
                    <a:lstStyle/>
                    <a:p>
                      <a:pPr algn="ctr"/>
                      <a:r>
                        <a:rPr lang="en-US" sz="4400" b="1" dirty="0">
                          <a:latin typeface="KG Sorry Not Sorry" panose="02000506000000020004" pitchFamily="2" charset="0"/>
                        </a:rPr>
                        <a:t>Country</a:t>
                      </a:r>
                    </a:p>
                  </a:txBody>
                  <a:tcPr marL="92285" marR="92285" marT="46142" marB="46142" anchor="ctr">
                    <a:solidFill>
                      <a:srgbClr val="2E3192"/>
                    </a:solidFill>
                  </a:tcPr>
                </a:tc>
                <a:tc>
                  <a:txBody>
                    <a:bodyPr/>
                    <a:lstStyle/>
                    <a:p>
                      <a:pPr algn="ctr"/>
                      <a:r>
                        <a:rPr lang="en-US" sz="4400" b="1" dirty="0">
                          <a:latin typeface="KG Sorry Not Sorry" panose="02000506000000020004" pitchFamily="2" charset="0"/>
                        </a:rPr>
                        <a:t>Literacy Rate</a:t>
                      </a:r>
                    </a:p>
                  </a:txBody>
                  <a:tcPr marL="92285" marR="92285" marT="46142" marB="46142" anchor="ctr">
                    <a:solidFill>
                      <a:srgbClr val="2E3192"/>
                    </a:solidFill>
                  </a:tcPr>
                </a:tc>
                <a:extLst>
                  <a:ext uri="{0D108BD9-81ED-4DB2-BD59-A6C34878D82A}">
                    <a16:rowId xmlns:a16="http://schemas.microsoft.com/office/drawing/2014/main" val="10000"/>
                  </a:ext>
                </a:extLst>
              </a:tr>
              <a:tr h="584470">
                <a:tc>
                  <a:txBody>
                    <a:bodyPr/>
                    <a:lstStyle/>
                    <a:p>
                      <a:pPr algn="ctr"/>
                      <a:r>
                        <a:rPr lang="en-US" sz="3200" b="1" dirty="0">
                          <a:latin typeface="KG First Time In Forever" panose="02000506000000020003" pitchFamily="2" charset="0"/>
                        </a:rPr>
                        <a:t>China </a:t>
                      </a:r>
                    </a:p>
                  </a:txBody>
                  <a:tcPr marL="92285" marR="92285" marT="46142" marB="46142" anchor="ctr">
                    <a:solidFill>
                      <a:schemeClr val="bg1">
                        <a:lumMod val="95000"/>
                      </a:schemeClr>
                    </a:solidFill>
                  </a:tcPr>
                </a:tc>
                <a:tc>
                  <a:txBody>
                    <a:bodyPr/>
                    <a:lstStyle/>
                    <a:p>
                      <a:pPr algn="ctr"/>
                      <a:r>
                        <a:rPr lang="en-US" sz="2800" dirty="0">
                          <a:latin typeface="KG First Time In Forever" panose="02000506000000020003" pitchFamily="2" charset="0"/>
                        </a:rPr>
                        <a:t>96.4%</a:t>
                      </a:r>
                    </a:p>
                  </a:txBody>
                  <a:tcPr marL="92285" marR="92285" marT="46142" marB="46142" anchor="ctr">
                    <a:solidFill>
                      <a:schemeClr val="bg1">
                        <a:lumMod val="95000"/>
                      </a:schemeClr>
                    </a:solidFill>
                  </a:tcPr>
                </a:tc>
                <a:extLst>
                  <a:ext uri="{0D108BD9-81ED-4DB2-BD59-A6C34878D82A}">
                    <a16:rowId xmlns:a16="http://schemas.microsoft.com/office/drawing/2014/main" val="10001"/>
                  </a:ext>
                </a:extLst>
              </a:tr>
              <a:tr h="584470">
                <a:tc>
                  <a:txBody>
                    <a:bodyPr/>
                    <a:lstStyle/>
                    <a:p>
                      <a:pPr algn="ctr"/>
                      <a:r>
                        <a:rPr lang="en-US" sz="3200" b="1" dirty="0">
                          <a:latin typeface="KG First Time In Forever" panose="02000506000000020003" pitchFamily="2" charset="0"/>
                        </a:rPr>
                        <a:t>India</a:t>
                      </a:r>
                    </a:p>
                  </a:txBody>
                  <a:tcPr marL="92285" marR="92285" marT="46142" marB="46142" anchor="ctr">
                    <a:solidFill>
                      <a:schemeClr val="bg1">
                        <a:lumMod val="95000"/>
                      </a:schemeClr>
                    </a:solidFill>
                  </a:tcPr>
                </a:tc>
                <a:tc>
                  <a:txBody>
                    <a:bodyPr/>
                    <a:lstStyle/>
                    <a:p>
                      <a:pPr algn="ctr"/>
                      <a:r>
                        <a:rPr lang="en-US" sz="2800" dirty="0">
                          <a:latin typeface="KG First Time In Forever" panose="02000506000000020003" pitchFamily="2" charset="0"/>
                        </a:rPr>
                        <a:t>72.1%</a:t>
                      </a:r>
                    </a:p>
                  </a:txBody>
                  <a:tcPr marL="92285" marR="92285" marT="46142" marB="46142" anchor="ctr">
                    <a:solidFill>
                      <a:schemeClr val="bg1">
                        <a:lumMod val="95000"/>
                      </a:schemeClr>
                    </a:solidFill>
                  </a:tcPr>
                </a:tc>
                <a:extLst>
                  <a:ext uri="{0D108BD9-81ED-4DB2-BD59-A6C34878D82A}">
                    <a16:rowId xmlns:a16="http://schemas.microsoft.com/office/drawing/2014/main" val="10002"/>
                  </a:ext>
                </a:extLst>
              </a:tr>
              <a:tr h="584470">
                <a:tc>
                  <a:txBody>
                    <a:bodyPr/>
                    <a:lstStyle/>
                    <a:p>
                      <a:pPr algn="ctr"/>
                      <a:r>
                        <a:rPr lang="en-US" sz="3200" b="1" dirty="0">
                          <a:latin typeface="KG First Time In Forever" panose="02000506000000020003" pitchFamily="2" charset="0"/>
                        </a:rPr>
                        <a:t>Japan</a:t>
                      </a:r>
                    </a:p>
                  </a:txBody>
                  <a:tcPr marL="92285" marR="92285" marT="46142" marB="46142" anchor="ctr">
                    <a:solidFill>
                      <a:schemeClr val="bg1">
                        <a:lumMod val="95000"/>
                      </a:schemeClr>
                    </a:solidFill>
                  </a:tcPr>
                </a:tc>
                <a:tc>
                  <a:txBody>
                    <a:bodyPr/>
                    <a:lstStyle/>
                    <a:p>
                      <a:pPr algn="ctr"/>
                      <a:r>
                        <a:rPr lang="en-US" sz="2800" dirty="0">
                          <a:latin typeface="KG First Time In Forever" panose="02000506000000020003" pitchFamily="2" charset="0"/>
                        </a:rPr>
                        <a:t>99.%</a:t>
                      </a:r>
                    </a:p>
                  </a:txBody>
                  <a:tcPr marL="92285" marR="92285" marT="46142" marB="46142" anchor="ctr">
                    <a:solidFill>
                      <a:schemeClr val="bg1">
                        <a:lumMod val="95000"/>
                      </a:schemeClr>
                    </a:solidFill>
                  </a:tcPr>
                </a:tc>
                <a:extLst>
                  <a:ext uri="{0D108BD9-81ED-4DB2-BD59-A6C34878D82A}">
                    <a16:rowId xmlns:a16="http://schemas.microsoft.com/office/drawing/2014/main" val="10003"/>
                  </a:ext>
                </a:extLst>
              </a:tr>
              <a:tr h="584470">
                <a:tc>
                  <a:txBody>
                    <a:bodyPr/>
                    <a:lstStyle/>
                    <a:p>
                      <a:pPr algn="ctr"/>
                      <a:r>
                        <a:rPr lang="en-US" sz="3200" b="1" dirty="0">
                          <a:latin typeface="KG First Time In Forever" panose="02000506000000020003" pitchFamily="2" charset="0"/>
                        </a:rPr>
                        <a:t>South Korea</a:t>
                      </a:r>
                    </a:p>
                  </a:txBody>
                  <a:tcPr marL="92285" marR="92285" marT="46142" marB="46142" anchor="ctr">
                    <a:solidFill>
                      <a:schemeClr val="bg1">
                        <a:lumMod val="95000"/>
                      </a:schemeClr>
                    </a:solidFill>
                  </a:tcPr>
                </a:tc>
                <a:tc>
                  <a:txBody>
                    <a:bodyPr/>
                    <a:lstStyle/>
                    <a:p>
                      <a:pPr algn="ctr"/>
                      <a:r>
                        <a:rPr lang="en-US" sz="2800" dirty="0">
                          <a:latin typeface="KG First Time In Forever" panose="02000506000000020003" pitchFamily="2" charset="0"/>
                        </a:rPr>
                        <a:t>98%</a:t>
                      </a:r>
                    </a:p>
                  </a:txBody>
                  <a:tcPr marL="92285" marR="92285" marT="46142" marB="46142" anchor="ctr">
                    <a:solidFill>
                      <a:schemeClr val="bg1">
                        <a:lumMod val="95000"/>
                      </a:schemeClr>
                    </a:solidFill>
                  </a:tcPr>
                </a:tc>
                <a:extLst>
                  <a:ext uri="{0D108BD9-81ED-4DB2-BD59-A6C34878D82A}">
                    <a16:rowId xmlns:a16="http://schemas.microsoft.com/office/drawing/2014/main" val="178698412"/>
                  </a:ext>
                </a:extLst>
              </a:tr>
              <a:tr h="584470">
                <a:tc>
                  <a:txBody>
                    <a:bodyPr/>
                    <a:lstStyle/>
                    <a:p>
                      <a:pPr algn="ctr"/>
                      <a:r>
                        <a:rPr lang="en-US" sz="3200" b="1" dirty="0">
                          <a:latin typeface="KG First Time In Forever" panose="02000506000000020003" pitchFamily="2" charset="0"/>
                        </a:rPr>
                        <a:t>North Korea</a:t>
                      </a:r>
                    </a:p>
                  </a:txBody>
                  <a:tcPr marL="92285" marR="92285" marT="46142" marB="46142" anchor="ctr">
                    <a:solidFill>
                      <a:schemeClr val="bg1">
                        <a:lumMod val="95000"/>
                      </a:schemeClr>
                    </a:solidFill>
                  </a:tcPr>
                </a:tc>
                <a:tc>
                  <a:txBody>
                    <a:bodyPr/>
                    <a:lstStyle/>
                    <a:p>
                      <a:pPr algn="ctr"/>
                      <a:r>
                        <a:rPr lang="en-US" sz="2800" dirty="0">
                          <a:latin typeface="KG First Time In Forever" panose="02000506000000020003" pitchFamily="2" charset="0"/>
                        </a:rPr>
                        <a:t>100%*</a:t>
                      </a:r>
                    </a:p>
                  </a:txBody>
                  <a:tcPr marL="92285" marR="92285" marT="46142" marB="46142" anchor="ctr">
                    <a:solidFill>
                      <a:schemeClr val="bg1">
                        <a:lumMod val="95000"/>
                      </a:schemeClr>
                    </a:solidFill>
                  </a:tcPr>
                </a:tc>
                <a:extLst>
                  <a:ext uri="{0D108BD9-81ED-4DB2-BD59-A6C34878D82A}">
                    <a16:rowId xmlns:a16="http://schemas.microsoft.com/office/drawing/2014/main" val="1360737238"/>
                  </a:ext>
                </a:extLst>
              </a:tr>
            </a:tbl>
          </a:graphicData>
        </a:graphic>
      </p:graphicFrame>
      <p:sp>
        <p:nvSpPr>
          <p:cNvPr id="7" name="TextBox 6">
            <a:extLst>
              <a:ext uri="{FF2B5EF4-FFF2-40B4-BE49-F238E27FC236}">
                <a16:creationId xmlns:a16="http://schemas.microsoft.com/office/drawing/2014/main" id="{40CD99F9-6BAE-485E-B490-FC57F9335903}"/>
              </a:ext>
            </a:extLst>
          </p:cNvPr>
          <p:cNvSpPr txBox="1"/>
          <p:nvPr/>
        </p:nvSpPr>
        <p:spPr>
          <a:xfrm>
            <a:off x="6047232" y="7120128"/>
            <a:ext cx="3133344" cy="461665"/>
          </a:xfrm>
          <a:prstGeom prst="rect">
            <a:avLst/>
          </a:prstGeom>
          <a:noFill/>
        </p:spPr>
        <p:txBody>
          <a:bodyPr wrap="square" rtlCol="0">
            <a:spAutoFit/>
          </a:bodyPr>
          <a:lstStyle/>
          <a:p>
            <a:r>
              <a:rPr lang="en-US" sz="2400" dirty="0">
                <a:latin typeface="KG First Time In Forever" panose="02000506000000020003" pitchFamily="2" charset="0"/>
              </a:rPr>
              <a:t>*self-reported</a:t>
            </a:r>
          </a:p>
        </p:txBody>
      </p:sp>
    </p:spTree>
    <p:extLst>
      <p:ext uri="{BB962C8B-B14F-4D97-AF65-F5344CB8AC3E}">
        <p14:creationId xmlns:p14="http://schemas.microsoft.com/office/powerpoint/2010/main" val="406850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80278-2368-4B7E-83D2-79F492C3E197}"/>
              </a:ext>
            </a:extLst>
          </p:cNvPr>
          <p:cNvSpPr/>
          <p:nvPr/>
        </p:nvSpPr>
        <p:spPr>
          <a:xfrm rot="16200000">
            <a:off x="1140342" y="-1145658"/>
            <a:ext cx="7777718" cy="10058399"/>
          </a:xfrm>
          <a:prstGeom prst="rect">
            <a:avLst/>
          </a:prstGeom>
          <a:solidFill>
            <a:srgbClr val="2E31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26F7C"/>
              </a:solidFill>
            </a:endParaRPr>
          </a:p>
        </p:txBody>
      </p:sp>
      <p:sp>
        <p:nvSpPr>
          <p:cNvPr id="8" name="Rectangle 7"/>
          <p:cNvSpPr/>
          <p:nvPr/>
        </p:nvSpPr>
        <p:spPr>
          <a:xfrm>
            <a:off x="457200" y="454541"/>
            <a:ext cx="9144000" cy="6858000"/>
          </a:xfrm>
          <a:custGeom>
            <a:avLst/>
            <a:gdLst>
              <a:gd name="connsiteX0" fmla="*/ 0 w 9144000"/>
              <a:gd name="connsiteY0" fmla="*/ 0 h 6858000"/>
              <a:gd name="connsiteX1" fmla="*/ 480060 w 9144000"/>
              <a:gd name="connsiteY1" fmla="*/ 0 h 6858000"/>
              <a:gd name="connsiteX2" fmla="*/ 960120 w 9144000"/>
              <a:gd name="connsiteY2" fmla="*/ 0 h 6858000"/>
              <a:gd name="connsiteX3" fmla="*/ 1714500 w 9144000"/>
              <a:gd name="connsiteY3" fmla="*/ 0 h 6858000"/>
              <a:gd name="connsiteX4" fmla="*/ 2011680 w 9144000"/>
              <a:gd name="connsiteY4" fmla="*/ 0 h 6858000"/>
              <a:gd name="connsiteX5" fmla="*/ 2308860 w 9144000"/>
              <a:gd name="connsiteY5" fmla="*/ 0 h 6858000"/>
              <a:gd name="connsiteX6" fmla="*/ 2697480 w 9144000"/>
              <a:gd name="connsiteY6" fmla="*/ 0 h 6858000"/>
              <a:gd name="connsiteX7" fmla="*/ 3268980 w 9144000"/>
              <a:gd name="connsiteY7" fmla="*/ 0 h 6858000"/>
              <a:gd name="connsiteX8" fmla="*/ 3657600 w 9144000"/>
              <a:gd name="connsiteY8" fmla="*/ 0 h 6858000"/>
              <a:gd name="connsiteX9" fmla="*/ 4229100 w 9144000"/>
              <a:gd name="connsiteY9" fmla="*/ 0 h 6858000"/>
              <a:gd name="connsiteX10" fmla="*/ 4709160 w 9144000"/>
              <a:gd name="connsiteY10" fmla="*/ 0 h 6858000"/>
              <a:gd name="connsiteX11" fmla="*/ 5006340 w 9144000"/>
              <a:gd name="connsiteY11" fmla="*/ 0 h 6858000"/>
              <a:gd name="connsiteX12" fmla="*/ 5486400 w 9144000"/>
              <a:gd name="connsiteY12" fmla="*/ 0 h 6858000"/>
              <a:gd name="connsiteX13" fmla="*/ 5783580 w 9144000"/>
              <a:gd name="connsiteY13" fmla="*/ 0 h 6858000"/>
              <a:gd name="connsiteX14" fmla="*/ 6080760 w 9144000"/>
              <a:gd name="connsiteY14" fmla="*/ 0 h 6858000"/>
              <a:gd name="connsiteX15" fmla="*/ 6652260 w 9144000"/>
              <a:gd name="connsiteY15" fmla="*/ 0 h 6858000"/>
              <a:gd name="connsiteX16" fmla="*/ 6949440 w 9144000"/>
              <a:gd name="connsiteY16" fmla="*/ 0 h 6858000"/>
              <a:gd name="connsiteX17" fmla="*/ 7703820 w 9144000"/>
              <a:gd name="connsiteY17" fmla="*/ 0 h 6858000"/>
              <a:gd name="connsiteX18" fmla="*/ 8183880 w 9144000"/>
              <a:gd name="connsiteY18" fmla="*/ 0 h 6858000"/>
              <a:gd name="connsiteX19" fmla="*/ 8572500 w 9144000"/>
              <a:gd name="connsiteY19" fmla="*/ 0 h 6858000"/>
              <a:gd name="connsiteX20" fmla="*/ 9144000 w 9144000"/>
              <a:gd name="connsiteY20" fmla="*/ 0 h 6858000"/>
              <a:gd name="connsiteX21" fmla="*/ 9144000 w 9144000"/>
              <a:gd name="connsiteY21" fmla="*/ 365760 h 6858000"/>
              <a:gd name="connsiteX22" fmla="*/ 9144000 w 9144000"/>
              <a:gd name="connsiteY22" fmla="*/ 937260 h 6858000"/>
              <a:gd name="connsiteX23" fmla="*/ 9144000 w 9144000"/>
              <a:gd name="connsiteY23" fmla="*/ 1508760 h 6858000"/>
              <a:gd name="connsiteX24" fmla="*/ 9144000 w 9144000"/>
              <a:gd name="connsiteY24" fmla="*/ 2217420 h 6858000"/>
              <a:gd name="connsiteX25" fmla="*/ 9144000 w 9144000"/>
              <a:gd name="connsiteY25" fmla="*/ 2720340 h 6858000"/>
              <a:gd name="connsiteX26" fmla="*/ 9144000 w 9144000"/>
              <a:gd name="connsiteY26" fmla="*/ 3223260 h 6858000"/>
              <a:gd name="connsiteX27" fmla="*/ 9144000 w 9144000"/>
              <a:gd name="connsiteY27" fmla="*/ 3863340 h 6858000"/>
              <a:gd name="connsiteX28" fmla="*/ 9144000 w 9144000"/>
              <a:gd name="connsiteY28" fmla="*/ 4229100 h 6858000"/>
              <a:gd name="connsiteX29" fmla="*/ 9144000 w 9144000"/>
              <a:gd name="connsiteY29" fmla="*/ 4869180 h 6858000"/>
              <a:gd name="connsiteX30" fmla="*/ 9144000 w 9144000"/>
              <a:gd name="connsiteY30" fmla="*/ 5440680 h 6858000"/>
              <a:gd name="connsiteX31" fmla="*/ 9144000 w 9144000"/>
              <a:gd name="connsiteY31" fmla="*/ 5875020 h 6858000"/>
              <a:gd name="connsiteX32" fmla="*/ 9144000 w 9144000"/>
              <a:gd name="connsiteY32" fmla="*/ 6858000 h 6858000"/>
              <a:gd name="connsiteX33" fmla="*/ 8663940 w 9144000"/>
              <a:gd name="connsiteY33" fmla="*/ 6858000 h 6858000"/>
              <a:gd name="connsiteX34" fmla="*/ 8001000 w 9144000"/>
              <a:gd name="connsiteY34" fmla="*/ 6858000 h 6858000"/>
              <a:gd name="connsiteX35" fmla="*/ 7338060 w 9144000"/>
              <a:gd name="connsiteY35" fmla="*/ 6858000 h 6858000"/>
              <a:gd name="connsiteX36" fmla="*/ 6675120 w 9144000"/>
              <a:gd name="connsiteY36" fmla="*/ 6858000 h 6858000"/>
              <a:gd name="connsiteX37" fmla="*/ 6286500 w 9144000"/>
              <a:gd name="connsiteY37" fmla="*/ 6858000 h 6858000"/>
              <a:gd name="connsiteX38" fmla="*/ 5715000 w 9144000"/>
              <a:gd name="connsiteY38" fmla="*/ 6858000 h 6858000"/>
              <a:gd name="connsiteX39" fmla="*/ 5417820 w 9144000"/>
              <a:gd name="connsiteY39" fmla="*/ 6858000 h 6858000"/>
              <a:gd name="connsiteX40" fmla="*/ 4663440 w 9144000"/>
              <a:gd name="connsiteY40" fmla="*/ 6858000 h 6858000"/>
              <a:gd name="connsiteX41" fmla="*/ 4274820 w 9144000"/>
              <a:gd name="connsiteY41" fmla="*/ 6858000 h 6858000"/>
              <a:gd name="connsiteX42" fmla="*/ 3520440 w 9144000"/>
              <a:gd name="connsiteY42" fmla="*/ 6858000 h 6858000"/>
              <a:gd name="connsiteX43" fmla="*/ 2948940 w 9144000"/>
              <a:gd name="connsiteY43" fmla="*/ 6858000 h 6858000"/>
              <a:gd name="connsiteX44" fmla="*/ 2194560 w 9144000"/>
              <a:gd name="connsiteY44" fmla="*/ 6858000 h 6858000"/>
              <a:gd name="connsiteX45" fmla="*/ 1531620 w 9144000"/>
              <a:gd name="connsiteY45" fmla="*/ 6858000 h 6858000"/>
              <a:gd name="connsiteX46" fmla="*/ 868680 w 9144000"/>
              <a:gd name="connsiteY46" fmla="*/ 6858000 h 6858000"/>
              <a:gd name="connsiteX47" fmla="*/ 0 w 9144000"/>
              <a:gd name="connsiteY47" fmla="*/ 6858000 h 6858000"/>
              <a:gd name="connsiteX48" fmla="*/ 0 w 9144000"/>
              <a:gd name="connsiteY48" fmla="*/ 6217920 h 6858000"/>
              <a:gd name="connsiteX49" fmla="*/ 0 w 9144000"/>
              <a:gd name="connsiteY49" fmla="*/ 5577840 h 6858000"/>
              <a:gd name="connsiteX50" fmla="*/ 0 w 9144000"/>
              <a:gd name="connsiteY50" fmla="*/ 5006340 h 6858000"/>
              <a:gd name="connsiteX51" fmla="*/ 0 w 9144000"/>
              <a:gd name="connsiteY51" fmla="*/ 4366260 h 6858000"/>
              <a:gd name="connsiteX52" fmla="*/ 0 w 9144000"/>
              <a:gd name="connsiteY52" fmla="*/ 3931920 h 6858000"/>
              <a:gd name="connsiteX53" fmla="*/ 0 w 9144000"/>
              <a:gd name="connsiteY53" fmla="*/ 3566160 h 6858000"/>
              <a:gd name="connsiteX54" fmla="*/ 0 w 9144000"/>
              <a:gd name="connsiteY54" fmla="*/ 2926080 h 6858000"/>
              <a:gd name="connsiteX55" fmla="*/ 0 w 9144000"/>
              <a:gd name="connsiteY55" fmla="*/ 2217420 h 6858000"/>
              <a:gd name="connsiteX56" fmla="*/ 0 w 9144000"/>
              <a:gd name="connsiteY56" fmla="*/ 1714500 h 6858000"/>
              <a:gd name="connsiteX57" fmla="*/ 0 w 9144000"/>
              <a:gd name="connsiteY57" fmla="*/ 1143000 h 6858000"/>
              <a:gd name="connsiteX58" fmla="*/ 0 w 9144000"/>
              <a:gd name="connsiteY5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44000" h="6858000" fill="none" extrusionOk="0">
                <a:moveTo>
                  <a:pt x="0" y="0"/>
                </a:moveTo>
                <a:cubicBezTo>
                  <a:pt x="234736" y="-6407"/>
                  <a:pt x="334794" y="45863"/>
                  <a:pt x="480060" y="0"/>
                </a:cubicBezTo>
                <a:cubicBezTo>
                  <a:pt x="625326" y="-45863"/>
                  <a:pt x="739583" y="9555"/>
                  <a:pt x="960120" y="0"/>
                </a:cubicBezTo>
                <a:cubicBezTo>
                  <a:pt x="1180657" y="-9555"/>
                  <a:pt x="1370710" y="40766"/>
                  <a:pt x="1714500" y="0"/>
                </a:cubicBezTo>
                <a:cubicBezTo>
                  <a:pt x="2058290" y="-40766"/>
                  <a:pt x="1944542" y="3760"/>
                  <a:pt x="2011680" y="0"/>
                </a:cubicBezTo>
                <a:cubicBezTo>
                  <a:pt x="2078818" y="-3760"/>
                  <a:pt x="2164701" y="17566"/>
                  <a:pt x="2308860" y="0"/>
                </a:cubicBezTo>
                <a:cubicBezTo>
                  <a:pt x="2453019" y="-17566"/>
                  <a:pt x="2527865" y="8489"/>
                  <a:pt x="2697480" y="0"/>
                </a:cubicBezTo>
                <a:cubicBezTo>
                  <a:pt x="2867095" y="-8489"/>
                  <a:pt x="3039843" y="32880"/>
                  <a:pt x="3268980" y="0"/>
                </a:cubicBezTo>
                <a:cubicBezTo>
                  <a:pt x="3498117" y="-32880"/>
                  <a:pt x="3566061" y="32707"/>
                  <a:pt x="3657600" y="0"/>
                </a:cubicBezTo>
                <a:cubicBezTo>
                  <a:pt x="3749139" y="-32707"/>
                  <a:pt x="4033668" y="1921"/>
                  <a:pt x="4229100" y="0"/>
                </a:cubicBezTo>
                <a:cubicBezTo>
                  <a:pt x="4424532" y="-1921"/>
                  <a:pt x="4590786" y="17800"/>
                  <a:pt x="4709160" y="0"/>
                </a:cubicBezTo>
                <a:cubicBezTo>
                  <a:pt x="4827534" y="-17800"/>
                  <a:pt x="4946263" y="17667"/>
                  <a:pt x="5006340" y="0"/>
                </a:cubicBezTo>
                <a:cubicBezTo>
                  <a:pt x="5066417" y="-17667"/>
                  <a:pt x="5318582" y="54298"/>
                  <a:pt x="5486400" y="0"/>
                </a:cubicBezTo>
                <a:cubicBezTo>
                  <a:pt x="5654218" y="-54298"/>
                  <a:pt x="5641341" y="31374"/>
                  <a:pt x="5783580" y="0"/>
                </a:cubicBezTo>
                <a:cubicBezTo>
                  <a:pt x="5925819" y="-31374"/>
                  <a:pt x="5946789" y="27254"/>
                  <a:pt x="6080760" y="0"/>
                </a:cubicBezTo>
                <a:cubicBezTo>
                  <a:pt x="6214731" y="-27254"/>
                  <a:pt x="6379476" y="13653"/>
                  <a:pt x="6652260" y="0"/>
                </a:cubicBezTo>
                <a:cubicBezTo>
                  <a:pt x="6925044" y="-13653"/>
                  <a:pt x="6847784" y="5246"/>
                  <a:pt x="6949440" y="0"/>
                </a:cubicBezTo>
                <a:cubicBezTo>
                  <a:pt x="7051096" y="-5246"/>
                  <a:pt x="7535370" y="85581"/>
                  <a:pt x="7703820" y="0"/>
                </a:cubicBezTo>
                <a:cubicBezTo>
                  <a:pt x="7872270" y="-85581"/>
                  <a:pt x="8063293" y="27696"/>
                  <a:pt x="8183880" y="0"/>
                </a:cubicBezTo>
                <a:cubicBezTo>
                  <a:pt x="8304467" y="-27696"/>
                  <a:pt x="8383927" y="26384"/>
                  <a:pt x="8572500" y="0"/>
                </a:cubicBezTo>
                <a:cubicBezTo>
                  <a:pt x="8761073" y="-26384"/>
                  <a:pt x="8949093" y="22313"/>
                  <a:pt x="9144000" y="0"/>
                </a:cubicBezTo>
                <a:cubicBezTo>
                  <a:pt x="9182346" y="173387"/>
                  <a:pt x="9127395" y="209063"/>
                  <a:pt x="9144000" y="365760"/>
                </a:cubicBezTo>
                <a:cubicBezTo>
                  <a:pt x="9160605" y="522457"/>
                  <a:pt x="9139259" y="688360"/>
                  <a:pt x="9144000" y="937260"/>
                </a:cubicBezTo>
                <a:cubicBezTo>
                  <a:pt x="9148741" y="1186160"/>
                  <a:pt x="9095533" y="1374867"/>
                  <a:pt x="9144000" y="1508760"/>
                </a:cubicBezTo>
                <a:cubicBezTo>
                  <a:pt x="9192467" y="1642653"/>
                  <a:pt x="9110716" y="1959604"/>
                  <a:pt x="9144000" y="2217420"/>
                </a:cubicBezTo>
                <a:cubicBezTo>
                  <a:pt x="9177284" y="2475236"/>
                  <a:pt x="9084099" y="2538040"/>
                  <a:pt x="9144000" y="2720340"/>
                </a:cubicBezTo>
                <a:cubicBezTo>
                  <a:pt x="9203901" y="2902640"/>
                  <a:pt x="9133971" y="3046688"/>
                  <a:pt x="9144000" y="3223260"/>
                </a:cubicBezTo>
                <a:cubicBezTo>
                  <a:pt x="9154029" y="3399832"/>
                  <a:pt x="9071088" y="3612812"/>
                  <a:pt x="9144000" y="3863340"/>
                </a:cubicBezTo>
                <a:cubicBezTo>
                  <a:pt x="9216912" y="4113868"/>
                  <a:pt x="9122660" y="4082848"/>
                  <a:pt x="9144000" y="4229100"/>
                </a:cubicBezTo>
                <a:cubicBezTo>
                  <a:pt x="9165340" y="4375352"/>
                  <a:pt x="9074140" y="4622029"/>
                  <a:pt x="9144000" y="4869180"/>
                </a:cubicBezTo>
                <a:cubicBezTo>
                  <a:pt x="9213860" y="5116331"/>
                  <a:pt x="9127067" y="5317291"/>
                  <a:pt x="9144000" y="5440680"/>
                </a:cubicBezTo>
                <a:cubicBezTo>
                  <a:pt x="9160933" y="5564069"/>
                  <a:pt x="9134057" y="5663186"/>
                  <a:pt x="9144000" y="5875020"/>
                </a:cubicBezTo>
                <a:cubicBezTo>
                  <a:pt x="9153943" y="6086854"/>
                  <a:pt x="9037223" y="6515451"/>
                  <a:pt x="9144000" y="6858000"/>
                </a:cubicBezTo>
                <a:cubicBezTo>
                  <a:pt x="8916454" y="6911691"/>
                  <a:pt x="8882287" y="6821062"/>
                  <a:pt x="8663940" y="6858000"/>
                </a:cubicBezTo>
                <a:cubicBezTo>
                  <a:pt x="8445593" y="6894938"/>
                  <a:pt x="8153703" y="6831538"/>
                  <a:pt x="8001000" y="6858000"/>
                </a:cubicBezTo>
                <a:cubicBezTo>
                  <a:pt x="7848297" y="6884462"/>
                  <a:pt x="7582803" y="6797010"/>
                  <a:pt x="7338060" y="6858000"/>
                </a:cubicBezTo>
                <a:cubicBezTo>
                  <a:pt x="7093317" y="6918990"/>
                  <a:pt x="6837277" y="6804737"/>
                  <a:pt x="6675120" y="6858000"/>
                </a:cubicBezTo>
                <a:cubicBezTo>
                  <a:pt x="6512963" y="6911263"/>
                  <a:pt x="6473909" y="6835031"/>
                  <a:pt x="6286500" y="6858000"/>
                </a:cubicBezTo>
                <a:cubicBezTo>
                  <a:pt x="6099091" y="6880969"/>
                  <a:pt x="5932731" y="6838100"/>
                  <a:pt x="5715000" y="6858000"/>
                </a:cubicBezTo>
                <a:cubicBezTo>
                  <a:pt x="5497269" y="6877900"/>
                  <a:pt x="5490861" y="6855052"/>
                  <a:pt x="5417820" y="6858000"/>
                </a:cubicBezTo>
                <a:cubicBezTo>
                  <a:pt x="5344779" y="6860948"/>
                  <a:pt x="4905948" y="6794906"/>
                  <a:pt x="4663440" y="6858000"/>
                </a:cubicBezTo>
                <a:cubicBezTo>
                  <a:pt x="4420932" y="6921094"/>
                  <a:pt x="4433188" y="6829329"/>
                  <a:pt x="4274820" y="6858000"/>
                </a:cubicBezTo>
                <a:cubicBezTo>
                  <a:pt x="4116452" y="6886671"/>
                  <a:pt x="3763991" y="6777294"/>
                  <a:pt x="3520440" y="6858000"/>
                </a:cubicBezTo>
                <a:cubicBezTo>
                  <a:pt x="3276889" y="6938706"/>
                  <a:pt x="3191005" y="6800055"/>
                  <a:pt x="2948940" y="6858000"/>
                </a:cubicBezTo>
                <a:cubicBezTo>
                  <a:pt x="2706875" y="6915945"/>
                  <a:pt x="2492329" y="6830233"/>
                  <a:pt x="2194560" y="6858000"/>
                </a:cubicBezTo>
                <a:cubicBezTo>
                  <a:pt x="1896791" y="6885767"/>
                  <a:pt x="1732889" y="6842717"/>
                  <a:pt x="1531620" y="6858000"/>
                </a:cubicBezTo>
                <a:cubicBezTo>
                  <a:pt x="1330351" y="6873283"/>
                  <a:pt x="1181998" y="6787058"/>
                  <a:pt x="868680" y="6858000"/>
                </a:cubicBezTo>
                <a:cubicBezTo>
                  <a:pt x="555362" y="6928942"/>
                  <a:pt x="350339" y="6844462"/>
                  <a:pt x="0" y="6858000"/>
                </a:cubicBezTo>
                <a:cubicBezTo>
                  <a:pt x="-73100" y="6587860"/>
                  <a:pt x="59205" y="6513977"/>
                  <a:pt x="0" y="6217920"/>
                </a:cubicBezTo>
                <a:cubicBezTo>
                  <a:pt x="-59205" y="5921863"/>
                  <a:pt x="34555" y="5883011"/>
                  <a:pt x="0" y="5577840"/>
                </a:cubicBezTo>
                <a:cubicBezTo>
                  <a:pt x="-34555" y="5272669"/>
                  <a:pt x="65662" y="5250236"/>
                  <a:pt x="0" y="5006340"/>
                </a:cubicBezTo>
                <a:cubicBezTo>
                  <a:pt x="-65662" y="4762444"/>
                  <a:pt x="69983" y="4593839"/>
                  <a:pt x="0" y="4366260"/>
                </a:cubicBezTo>
                <a:cubicBezTo>
                  <a:pt x="-69983" y="4138681"/>
                  <a:pt x="51756" y="4079085"/>
                  <a:pt x="0" y="3931920"/>
                </a:cubicBezTo>
                <a:cubicBezTo>
                  <a:pt x="-51756" y="3784755"/>
                  <a:pt x="34384" y="3738142"/>
                  <a:pt x="0" y="3566160"/>
                </a:cubicBezTo>
                <a:cubicBezTo>
                  <a:pt x="-34384" y="3394178"/>
                  <a:pt x="6363" y="3096524"/>
                  <a:pt x="0" y="2926080"/>
                </a:cubicBezTo>
                <a:cubicBezTo>
                  <a:pt x="-6363" y="2755636"/>
                  <a:pt x="16770" y="2371102"/>
                  <a:pt x="0" y="2217420"/>
                </a:cubicBezTo>
                <a:cubicBezTo>
                  <a:pt x="-16770" y="2063738"/>
                  <a:pt x="12687" y="1815430"/>
                  <a:pt x="0" y="1714500"/>
                </a:cubicBezTo>
                <a:cubicBezTo>
                  <a:pt x="-12687" y="1613570"/>
                  <a:pt x="49047" y="1312814"/>
                  <a:pt x="0" y="1143000"/>
                </a:cubicBezTo>
                <a:cubicBezTo>
                  <a:pt x="-49047" y="973186"/>
                  <a:pt x="45458" y="413745"/>
                  <a:pt x="0" y="0"/>
                </a:cubicBezTo>
                <a:close/>
              </a:path>
              <a:path w="9144000" h="6858000" stroke="0" extrusionOk="0">
                <a:moveTo>
                  <a:pt x="0" y="0"/>
                </a:moveTo>
                <a:cubicBezTo>
                  <a:pt x="133319" y="-76190"/>
                  <a:pt x="442429" y="51475"/>
                  <a:pt x="662940" y="0"/>
                </a:cubicBezTo>
                <a:cubicBezTo>
                  <a:pt x="883451" y="-51475"/>
                  <a:pt x="1253603" y="67439"/>
                  <a:pt x="1417320" y="0"/>
                </a:cubicBezTo>
                <a:cubicBezTo>
                  <a:pt x="1581037" y="-67439"/>
                  <a:pt x="1766447" y="17090"/>
                  <a:pt x="2080260" y="0"/>
                </a:cubicBezTo>
                <a:cubicBezTo>
                  <a:pt x="2394073" y="-17090"/>
                  <a:pt x="2249144" y="26477"/>
                  <a:pt x="2377440" y="0"/>
                </a:cubicBezTo>
                <a:cubicBezTo>
                  <a:pt x="2505736" y="-26477"/>
                  <a:pt x="2912797" y="51862"/>
                  <a:pt x="3131820" y="0"/>
                </a:cubicBezTo>
                <a:cubicBezTo>
                  <a:pt x="3350843" y="-51862"/>
                  <a:pt x="3473953" y="19084"/>
                  <a:pt x="3703320" y="0"/>
                </a:cubicBezTo>
                <a:cubicBezTo>
                  <a:pt x="3932687" y="-19084"/>
                  <a:pt x="4058578" y="15743"/>
                  <a:pt x="4366260" y="0"/>
                </a:cubicBezTo>
                <a:cubicBezTo>
                  <a:pt x="4673942" y="-15743"/>
                  <a:pt x="4724121" y="6260"/>
                  <a:pt x="4846320" y="0"/>
                </a:cubicBezTo>
                <a:cubicBezTo>
                  <a:pt x="4968519" y="-6260"/>
                  <a:pt x="5136896" y="48868"/>
                  <a:pt x="5417820" y="0"/>
                </a:cubicBezTo>
                <a:cubicBezTo>
                  <a:pt x="5698744" y="-48868"/>
                  <a:pt x="5675696" y="21710"/>
                  <a:pt x="5897880" y="0"/>
                </a:cubicBezTo>
                <a:cubicBezTo>
                  <a:pt x="6120064" y="-21710"/>
                  <a:pt x="6210317" y="9822"/>
                  <a:pt x="6377940" y="0"/>
                </a:cubicBezTo>
                <a:cubicBezTo>
                  <a:pt x="6545563" y="-9822"/>
                  <a:pt x="6684630" y="37170"/>
                  <a:pt x="6766560" y="0"/>
                </a:cubicBezTo>
                <a:cubicBezTo>
                  <a:pt x="6848490" y="-37170"/>
                  <a:pt x="7170724" y="5805"/>
                  <a:pt x="7429500" y="0"/>
                </a:cubicBezTo>
                <a:cubicBezTo>
                  <a:pt x="7688276" y="-5805"/>
                  <a:pt x="7683439" y="24243"/>
                  <a:pt x="7909560" y="0"/>
                </a:cubicBezTo>
                <a:cubicBezTo>
                  <a:pt x="8135681" y="-24243"/>
                  <a:pt x="8437360" y="37644"/>
                  <a:pt x="8572500" y="0"/>
                </a:cubicBezTo>
                <a:cubicBezTo>
                  <a:pt x="8707640" y="-37644"/>
                  <a:pt x="8916329" y="19582"/>
                  <a:pt x="9144000" y="0"/>
                </a:cubicBezTo>
                <a:cubicBezTo>
                  <a:pt x="9206856" y="349519"/>
                  <a:pt x="9115654" y="564581"/>
                  <a:pt x="9144000" y="708660"/>
                </a:cubicBezTo>
                <a:cubicBezTo>
                  <a:pt x="9172346" y="852739"/>
                  <a:pt x="9137467" y="970126"/>
                  <a:pt x="9144000" y="1074420"/>
                </a:cubicBezTo>
                <a:cubicBezTo>
                  <a:pt x="9150533" y="1178714"/>
                  <a:pt x="9107304" y="1499989"/>
                  <a:pt x="9144000" y="1714500"/>
                </a:cubicBezTo>
                <a:cubicBezTo>
                  <a:pt x="9180696" y="1929011"/>
                  <a:pt x="9143856" y="2107449"/>
                  <a:pt x="9144000" y="2286000"/>
                </a:cubicBezTo>
                <a:cubicBezTo>
                  <a:pt x="9144144" y="2464551"/>
                  <a:pt x="9125462" y="2785731"/>
                  <a:pt x="9144000" y="2926080"/>
                </a:cubicBezTo>
                <a:cubicBezTo>
                  <a:pt x="9162538" y="3066429"/>
                  <a:pt x="9107110" y="3229864"/>
                  <a:pt x="9144000" y="3497580"/>
                </a:cubicBezTo>
                <a:cubicBezTo>
                  <a:pt x="9180890" y="3765296"/>
                  <a:pt x="9113809" y="3762924"/>
                  <a:pt x="9144000" y="3863340"/>
                </a:cubicBezTo>
                <a:cubicBezTo>
                  <a:pt x="9174191" y="3963756"/>
                  <a:pt x="9137738" y="4157305"/>
                  <a:pt x="9144000" y="4297680"/>
                </a:cubicBezTo>
                <a:cubicBezTo>
                  <a:pt x="9150262" y="4438055"/>
                  <a:pt x="9114987" y="4653650"/>
                  <a:pt x="9144000" y="4800600"/>
                </a:cubicBezTo>
                <a:cubicBezTo>
                  <a:pt x="9173013" y="4947550"/>
                  <a:pt x="9103394" y="5075622"/>
                  <a:pt x="9144000" y="5234940"/>
                </a:cubicBezTo>
                <a:cubicBezTo>
                  <a:pt x="9184606" y="5394258"/>
                  <a:pt x="9131980" y="5601232"/>
                  <a:pt x="9144000" y="5737860"/>
                </a:cubicBezTo>
                <a:cubicBezTo>
                  <a:pt x="9156020" y="5874488"/>
                  <a:pt x="9097053" y="6053629"/>
                  <a:pt x="9144000" y="6240780"/>
                </a:cubicBezTo>
                <a:cubicBezTo>
                  <a:pt x="9190947" y="6427931"/>
                  <a:pt x="9137306" y="6658832"/>
                  <a:pt x="9144000" y="6858000"/>
                </a:cubicBezTo>
                <a:cubicBezTo>
                  <a:pt x="8781450" y="6914618"/>
                  <a:pt x="8664084" y="6822124"/>
                  <a:pt x="8389620" y="6858000"/>
                </a:cubicBezTo>
                <a:cubicBezTo>
                  <a:pt x="8115156" y="6893876"/>
                  <a:pt x="8156860" y="6827086"/>
                  <a:pt x="8001000" y="6858000"/>
                </a:cubicBezTo>
                <a:cubicBezTo>
                  <a:pt x="7845140" y="6888914"/>
                  <a:pt x="7660468" y="6801235"/>
                  <a:pt x="7429500" y="6858000"/>
                </a:cubicBezTo>
                <a:cubicBezTo>
                  <a:pt x="7198532" y="6914765"/>
                  <a:pt x="7201280" y="6838215"/>
                  <a:pt x="7040880" y="6858000"/>
                </a:cubicBezTo>
                <a:cubicBezTo>
                  <a:pt x="6880480" y="6877785"/>
                  <a:pt x="6837811" y="6857474"/>
                  <a:pt x="6652260" y="6858000"/>
                </a:cubicBezTo>
                <a:cubicBezTo>
                  <a:pt x="6466709" y="6858526"/>
                  <a:pt x="6290366" y="6819459"/>
                  <a:pt x="6172200" y="6858000"/>
                </a:cubicBezTo>
                <a:cubicBezTo>
                  <a:pt x="6054034" y="6896541"/>
                  <a:pt x="5742948" y="6793025"/>
                  <a:pt x="5600700" y="6858000"/>
                </a:cubicBezTo>
                <a:cubicBezTo>
                  <a:pt x="5458452" y="6922975"/>
                  <a:pt x="5064947" y="6828138"/>
                  <a:pt x="4846320" y="6858000"/>
                </a:cubicBezTo>
                <a:cubicBezTo>
                  <a:pt x="4627693" y="6887862"/>
                  <a:pt x="4494187" y="6831656"/>
                  <a:pt x="4366260" y="6858000"/>
                </a:cubicBezTo>
                <a:cubicBezTo>
                  <a:pt x="4238333" y="6884344"/>
                  <a:pt x="3917774" y="6850729"/>
                  <a:pt x="3703320" y="6858000"/>
                </a:cubicBezTo>
                <a:cubicBezTo>
                  <a:pt x="3488866" y="6865271"/>
                  <a:pt x="3300357" y="6790421"/>
                  <a:pt x="3131820" y="6858000"/>
                </a:cubicBezTo>
                <a:cubicBezTo>
                  <a:pt x="2963283" y="6925579"/>
                  <a:pt x="2828532" y="6811265"/>
                  <a:pt x="2651760" y="6858000"/>
                </a:cubicBezTo>
                <a:cubicBezTo>
                  <a:pt x="2474988" y="6904735"/>
                  <a:pt x="2348090" y="6807320"/>
                  <a:pt x="2080260" y="6858000"/>
                </a:cubicBezTo>
                <a:cubicBezTo>
                  <a:pt x="1812430" y="6908680"/>
                  <a:pt x="1654517" y="6849331"/>
                  <a:pt x="1417320" y="6858000"/>
                </a:cubicBezTo>
                <a:cubicBezTo>
                  <a:pt x="1180123" y="6866669"/>
                  <a:pt x="922840" y="6822268"/>
                  <a:pt x="662940" y="6858000"/>
                </a:cubicBezTo>
                <a:cubicBezTo>
                  <a:pt x="403040" y="6893732"/>
                  <a:pt x="271158" y="6785459"/>
                  <a:pt x="0" y="6858000"/>
                </a:cubicBezTo>
                <a:cubicBezTo>
                  <a:pt x="-41303" y="6625871"/>
                  <a:pt x="24940" y="6529207"/>
                  <a:pt x="0" y="6286500"/>
                </a:cubicBezTo>
                <a:cubicBezTo>
                  <a:pt x="-24940" y="6043793"/>
                  <a:pt x="44073" y="6047557"/>
                  <a:pt x="0" y="5852160"/>
                </a:cubicBezTo>
                <a:cubicBezTo>
                  <a:pt x="-44073" y="5656763"/>
                  <a:pt x="45196" y="5365325"/>
                  <a:pt x="0" y="5143500"/>
                </a:cubicBezTo>
                <a:cubicBezTo>
                  <a:pt x="-45196" y="4921675"/>
                  <a:pt x="38522" y="4960479"/>
                  <a:pt x="0" y="4777740"/>
                </a:cubicBezTo>
                <a:cubicBezTo>
                  <a:pt x="-38522" y="4595001"/>
                  <a:pt x="47660" y="4519871"/>
                  <a:pt x="0" y="4343400"/>
                </a:cubicBezTo>
                <a:cubicBezTo>
                  <a:pt x="-47660" y="4166929"/>
                  <a:pt x="11094" y="4060374"/>
                  <a:pt x="0" y="3977640"/>
                </a:cubicBezTo>
                <a:cubicBezTo>
                  <a:pt x="-11094" y="3894906"/>
                  <a:pt x="2040" y="3707116"/>
                  <a:pt x="0" y="3543300"/>
                </a:cubicBezTo>
                <a:cubicBezTo>
                  <a:pt x="-2040" y="3379484"/>
                  <a:pt x="376" y="3338551"/>
                  <a:pt x="0" y="3177540"/>
                </a:cubicBezTo>
                <a:cubicBezTo>
                  <a:pt x="-376" y="3016529"/>
                  <a:pt x="51011" y="2706507"/>
                  <a:pt x="0" y="2537460"/>
                </a:cubicBezTo>
                <a:cubicBezTo>
                  <a:pt x="-51011" y="2368413"/>
                  <a:pt x="72449" y="2101947"/>
                  <a:pt x="0" y="1897380"/>
                </a:cubicBezTo>
                <a:cubicBezTo>
                  <a:pt x="-72449" y="1692813"/>
                  <a:pt x="4251" y="1576487"/>
                  <a:pt x="0" y="1394460"/>
                </a:cubicBezTo>
                <a:cubicBezTo>
                  <a:pt x="-4251" y="1212433"/>
                  <a:pt x="41122" y="958194"/>
                  <a:pt x="0" y="754380"/>
                </a:cubicBezTo>
                <a:cubicBezTo>
                  <a:pt x="-41122" y="550566"/>
                  <a:pt x="27450" y="173235"/>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EE369-BB66-4AC2-88C5-55329BFE60D2}"/>
              </a:ext>
            </a:extLst>
          </p:cNvPr>
          <p:cNvSpPr txBox="1"/>
          <p:nvPr/>
        </p:nvSpPr>
        <p:spPr>
          <a:xfrm>
            <a:off x="589867" y="1627513"/>
            <a:ext cx="8878665" cy="4401205"/>
          </a:xfrm>
          <a:prstGeom prst="rect">
            <a:avLst/>
          </a:prstGeom>
          <a:noFill/>
        </p:spPr>
        <p:txBody>
          <a:bodyPr wrap="square" rtlCol="0">
            <a:spAutoFit/>
          </a:bodyPr>
          <a:lstStyle/>
          <a:p>
            <a:pPr marL="502920" indent="-50292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Print off the GDP per Capita, Natural Resources, Capital Goods, Human Capital &amp; Literacy Rate, and Entrepreneurship sheets for each student. (Print front-to-back to save paper.)</a:t>
            </a:r>
          </a:p>
          <a:p>
            <a:pPr marL="502920" indent="-50292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502920" indent="-50292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students will complete each sheet after the corresponding section of the lesson. </a:t>
            </a:r>
          </a:p>
          <a:p>
            <a:pPr marL="502920" indent="-50292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502920" indent="-50292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Check and correct the answers as a class. (Answer keys on slides 71-75.)</a:t>
            </a:r>
          </a:p>
        </p:txBody>
      </p:sp>
      <p:pic>
        <p:nvPicPr>
          <p:cNvPr id="13" name="Picture 12" descr="A close up of a logo&#10;&#10;Description automatically generated">
            <a:extLst>
              <a:ext uri="{FF2B5EF4-FFF2-40B4-BE49-F238E27FC236}">
                <a16:creationId xmlns:a16="http://schemas.microsoft.com/office/drawing/2014/main" id="{676620A3-9AD0-41BB-8E5B-117F1E3430AB}"/>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0" y="672678"/>
            <a:ext cx="585216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1" y="551975"/>
            <a:ext cx="484619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TEACHER info</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4" name="TextBox 13">
            <a:extLst>
              <a:ext uri="{FF2B5EF4-FFF2-40B4-BE49-F238E27FC236}">
                <a16:creationId xmlns:a16="http://schemas.microsoft.com/office/drawing/2014/main" id="{59979AEA-51D2-472A-B026-328DFF9378D2}"/>
              </a:ext>
            </a:extLst>
          </p:cNvPr>
          <p:cNvSpPr txBox="1"/>
          <p:nvPr/>
        </p:nvSpPr>
        <p:spPr>
          <a:xfrm>
            <a:off x="0" y="7545315"/>
            <a:ext cx="1989938" cy="261610"/>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Brain Wrinkles</a:t>
            </a:r>
          </a:p>
        </p:txBody>
      </p:sp>
    </p:spTree>
    <p:extLst>
      <p:ext uri="{BB962C8B-B14F-4D97-AF65-F5344CB8AC3E}">
        <p14:creationId xmlns:p14="http://schemas.microsoft.com/office/powerpoint/2010/main" val="2996740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p:cNvSpPr/>
          <p:nvPr/>
        </p:nvSpPr>
        <p:spPr>
          <a:xfrm>
            <a:off x="216407" y="169709"/>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408194"/>
            <a:ext cx="514248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411510" y="287491"/>
            <a:ext cx="341067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Evaluate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9" name="TextBox 8">
            <a:extLst>
              <a:ext uri="{FF2B5EF4-FFF2-40B4-BE49-F238E27FC236}">
                <a16:creationId xmlns:a16="http://schemas.microsoft.com/office/drawing/2014/main" id="{9D70CF2F-85EE-4DB8-9E0A-76C7E55134E4}"/>
              </a:ext>
            </a:extLst>
          </p:cNvPr>
          <p:cNvSpPr txBox="1"/>
          <p:nvPr/>
        </p:nvSpPr>
        <p:spPr>
          <a:xfrm>
            <a:off x="411510" y="1303154"/>
            <a:ext cx="3738011" cy="1077218"/>
          </a:xfrm>
          <a:prstGeom prst="rect">
            <a:avLst/>
          </a:prstGeom>
          <a:noFill/>
        </p:spPr>
        <p:txBody>
          <a:bodyPr wrap="square" rtlCol="0">
            <a:spAutoFit/>
          </a:bodyPr>
          <a:lstStyle/>
          <a:p>
            <a:pPr algn="ctr"/>
            <a:r>
              <a:rPr lang="en-US" sz="3200" dirty="0">
                <a:latin typeface="KG Sorry Not Sorry" panose="02000506000000020004" pitchFamily="2" charset="0"/>
              </a:rPr>
              <a:t>Use the chart to answer the questions.</a:t>
            </a:r>
          </a:p>
        </p:txBody>
      </p:sp>
      <p:sp>
        <p:nvSpPr>
          <p:cNvPr id="15" name="Rectangle 14">
            <a:extLst>
              <a:ext uri="{FF2B5EF4-FFF2-40B4-BE49-F238E27FC236}">
                <a16:creationId xmlns:a16="http://schemas.microsoft.com/office/drawing/2014/main" id="{D0A58F4D-EC08-4818-80C2-A86DDB2B13BF}"/>
              </a:ext>
            </a:extLst>
          </p:cNvPr>
          <p:cNvSpPr/>
          <p:nvPr/>
        </p:nvSpPr>
        <p:spPr>
          <a:xfrm>
            <a:off x="4645152" y="1414272"/>
            <a:ext cx="5001738" cy="5949934"/>
          </a:xfrm>
          <a:custGeom>
            <a:avLst/>
            <a:gdLst>
              <a:gd name="connsiteX0" fmla="*/ 0 w 5001738"/>
              <a:gd name="connsiteY0" fmla="*/ 0 h 5949934"/>
              <a:gd name="connsiteX1" fmla="*/ 455714 w 5001738"/>
              <a:gd name="connsiteY1" fmla="*/ 0 h 5949934"/>
              <a:gd name="connsiteX2" fmla="*/ 1011463 w 5001738"/>
              <a:gd name="connsiteY2" fmla="*/ 0 h 5949934"/>
              <a:gd name="connsiteX3" fmla="*/ 1667246 w 5001738"/>
              <a:gd name="connsiteY3" fmla="*/ 0 h 5949934"/>
              <a:gd name="connsiteX4" fmla="*/ 2323029 w 5001738"/>
              <a:gd name="connsiteY4" fmla="*/ 0 h 5949934"/>
              <a:gd name="connsiteX5" fmla="*/ 2928795 w 5001738"/>
              <a:gd name="connsiteY5" fmla="*/ 0 h 5949934"/>
              <a:gd name="connsiteX6" fmla="*/ 3384509 w 5001738"/>
              <a:gd name="connsiteY6" fmla="*/ 0 h 5949934"/>
              <a:gd name="connsiteX7" fmla="*/ 3840223 w 5001738"/>
              <a:gd name="connsiteY7" fmla="*/ 0 h 5949934"/>
              <a:gd name="connsiteX8" fmla="*/ 4395972 w 5001738"/>
              <a:gd name="connsiteY8" fmla="*/ 0 h 5949934"/>
              <a:gd name="connsiteX9" fmla="*/ 5001738 w 5001738"/>
              <a:gd name="connsiteY9" fmla="*/ 0 h 5949934"/>
              <a:gd name="connsiteX10" fmla="*/ 5001738 w 5001738"/>
              <a:gd name="connsiteY10" fmla="*/ 535494 h 5949934"/>
              <a:gd name="connsiteX11" fmla="*/ 5001738 w 5001738"/>
              <a:gd name="connsiteY11" fmla="*/ 951989 h 5949934"/>
              <a:gd name="connsiteX12" fmla="*/ 5001738 w 5001738"/>
              <a:gd name="connsiteY12" fmla="*/ 1487484 h 5949934"/>
              <a:gd name="connsiteX13" fmla="*/ 5001738 w 5001738"/>
              <a:gd name="connsiteY13" fmla="*/ 2022978 h 5949934"/>
              <a:gd name="connsiteX14" fmla="*/ 5001738 w 5001738"/>
              <a:gd name="connsiteY14" fmla="*/ 2677470 h 5949934"/>
              <a:gd name="connsiteX15" fmla="*/ 5001738 w 5001738"/>
              <a:gd name="connsiteY15" fmla="*/ 3391462 h 5949934"/>
              <a:gd name="connsiteX16" fmla="*/ 5001738 w 5001738"/>
              <a:gd name="connsiteY16" fmla="*/ 4045955 h 5949934"/>
              <a:gd name="connsiteX17" fmla="*/ 5001738 w 5001738"/>
              <a:gd name="connsiteY17" fmla="*/ 4759947 h 5949934"/>
              <a:gd name="connsiteX18" fmla="*/ 5001738 w 5001738"/>
              <a:gd name="connsiteY18" fmla="*/ 5354941 h 5949934"/>
              <a:gd name="connsiteX19" fmla="*/ 5001738 w 5001738"/>
              <a:gd name="connsiteY19" fmla="*/ 5949934 h 5949934"/>
              <a:gd name="connsiteX20" fmla="*/ 4546024 w 5001738"/>
              <a:gd name="connsiteY20" fmla="*/ 5949934 h 5949934"/>
              <a:gd name="connsiteX21" fmla="*/ 4090310 w 5001738"/>
              <a:gd name="connsiteY21" fmla="*/ 5949934 h 5949934"/>
              <a:gd name="connsiteX22" fmla="*/ 3684614 w 5001738"/>
              <a:gd name="connsiteY22" fmla="*/ 5949934 h 5949934"/>
              <a:gd name="connsiteX23" fmla="*/ 3278917 w 5001738"/>
              <a:gd name="connsiteY23" fmla="*/ 5949934 h 5949934"/>
              <a:gd name="connsiteX24" fmla="*/ 2873221 w 5001738"/>
              <a:gd name="connsiteY24" fmla="*/ 5949934 h 5949934"/>
              <a:gd name="connsiteX25" fmla="*/ 2317472 w 5001738"/>
              <a:gd name="connsiteY25" fmla="*/ 5949934 h 5949934"/>
              <a:gd name="connsiteX26" fmla="*/ 1761723 w 5001738"/>
              <a:gd name="connsiteY26" fmla="*/ 5949934 h 5949934"/>
              <a:gd name="connsiteX27" fmla="*/ 1205975 w 5001738"/>
              <a:gd name="connsiteY27" fmla="*/ 5949934 h 5949934"/>
              <a:gd name="connsiteX28" fmla="*/ 700243 w 5001738"/>
              <a:gd name="connsiteY28" fmla="*/ 5949934 h 5949934"/>
              <a:gd name="connsiteX29" fmla="*/ 0 w 5001738"/>
              <a:gd name="connsiteY29" fmla="*/ 5949934 h 5949934"/>
              <a:gd name="connsiteX30" fmla="*/ 0 w 5001738"/>
              <a:gd name="connsiteY30" fmla="*/ 5533439 h 5949934"/>
              <a:gd name="connsiteX31" fmla="*/ 0 w 5001738"/>
              <a:gd name="connsiteY31" fmla="*/ 4819447 h 5949934"/>
              <a:gd name="connsiteX32" fmla="*/ 0 w 5001738"/>
              <a:gd name="connsiteY32" fmla="*/ 4224453 h 5949934"/>
              <a:gd name="connsiteX33" fmla="*/ 0 w 5001738"/>
              <a:gd name="connsiteY33" fmla="*/ 3688959 h 5949934"/>
              <a:gd name="connsiteX34" fmla="*/ 0 w 5001738"/>
              <a:gd name="connsiteY34" fmla="*/ 3153465 h 5949934"/>
              <a:gd name="connsiteX35" fmla="*/ 0 w 5001738"/>
              <a:gd name="connsiteY35" fmla="*/ 2558472 h 5949934"/>
              <a:gd name="connsiteX36" fmla="*/ 0 w 5001738"/>
              <a:gd name="connsiteY36" fmla="*/ 2082477 h 5949934"/>
              <a:gd name="connsiteX37" fmla="*/ 0 w 5001738"/>
              <a:gd name="connsiteY37" fmla="*/ 1368485 h 5949934"/>
              <a:gd name="connsiteX38" fmla="*/ 0 w 5001738"/>
              <a:gd name="connsiteY38" fmla="*/ 832991 h 5949934"/>
              <a:gd name="connsiteX39" fmla="*/ 0 w 5001738"/>
              <a:gd name="connsiteY39" fmla="*/ 0 h 594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01738" h="5949934" extrusionOk="0">
                <a:moveTo>
                  <a:pt x="0" y="0"/>
                </a:moveTo>
                <a:cubicBezTo>
                  <a:pt x="105333" y="-50726"/>
                  <a:pt x="234444" y="41149"/>
                  <a:pt x="455714" y="0"/>
                </a:cubicBezTo>
                <a:cubicBezTo>
                  <a:pt x="676984" y="-41149"/>
                  <a:pt x="766846" y="21645"/>
                  <a:pt x="1011463" y="0"/>
                </a:cubicBezTo>
                <a:cubicBezTo>
                  <a:pt x="1256080" y="-21645"/>
                  <a:pt x="1499086" y="56430"/>
                  <a:pt x="1667246" y="0"/>
                </a:cubicBezTo>
                <a:cubicBezTo>
                  <a:pt x="1835406" y="-56430"/>
                  <a:pt x="2128681" y="18105"/>
                  <a:pt x="2323029" y="0"/>
                </a:cubicBezTo>
                <a:cubicBezTo>
                  <a:pt x="2517377" y="-18105"/>
                  <a:pt x="2754042" y="9605"/>
                  <a:pt x="2928795" y="0"/>
                </a:cubicBezTo>
                <a:cubicBezTo>
                  <a:pt x="3103548" y="-9605"/>
                  <a:pt x="3181036" y="9022"/>
                  <a:pt x="3384509" y="0"/>
                </a:cubicBezTo>
                <a:cubicBezTo>
                  <a:pt x="3587982" y="-9022"/>
                  <a:pt x="3704068" y="9788"/>
                  <a:pt x="3840223" y="0"/>
                </a:cubicBezTo>
                <a:cubicBezTo>
                  <a:pt x="3976378" y="-9788"/>
                  <a:pt x="4246022" y="22789"/>
                  <a:pt x="4395972" y="0"/>
                </a:cubicBezTo>
                <a:cubicBezTo>
                  <a:pt x="4545922" y="-22789"/>
                  <a:pt x="4707648" y="27225"/>
                  <a:pt x="5001738" y="0"/>
                </a:cubicBezTo>
                <a:cubicBezTo>
                  <a:pt x="5063628" y="126816"/>
                  <a:pt x="4981449" y="392153"/>
                  <a:pt x="5001738" y="535494"/>
                </a:cubicBezTo>
                <a:cubicBezTo>
                  <a:pt x="5022027" y="678835"/>
                  <a:pt x="4965571" y="791568"/>
                  <a:pt x="5001738" y="951989"/>
                </a:cubicBezTo>
                <a:cubicBezTo>
                  <a:pt x="5037905" y="1112411"/>
                  <a:pt x="4942637" y="1341455"/>
                  <a:pt x="5001738" y="1487484"/>
                </a:cubicBezTo>
                <a:cubicBezTo>
                  <a:pt x="5060839" y="1633513"/>
                  <a:pt x="4981532" y="1793725"/>
                  <a:pt x="5001738" y="2022978"/>
                </a:cubicBezTo>
                <a:cubicBezTo>
                  <a:pt x="5021944" y="2252231"/>
                  <a:pt x="4936705" y="2483412"/>
                  <a:pt x="5001738" y="2677470"/>
                </a:cubicBezTo>
                <a:cubicBezTo>
                  <a:pt x="5066771" y="2871528"/>
                  <a:pt x="4944734" y="3045027"/>
                  <a:pt x="5001738" y="3391462"/>
                </a:cubicBezTo>
                <a:cubicBezTo>
                  <a:pt x="5058742" y="3737897"/>
                  <a:pt x="4972028" y="3833424"/>
                  <a:pt x="5001738" y="4045955"/>
                </a:cubicBezTo>
                <a:cubicBezTo>
                  <a:pt x="5031448" y="4258486"/>
                  <a:pt x="4998144" y="4556795"/>
                  <a:pt x="5001738" y="4759947"/>
                </a:cubicBezTo>
                <a:cubicBezTo>
                  <a:pt x="5005332" y="4963099"/>
                  <a:pt x="4935213" y="5059936"/>
                  <a:pt x="5001738" y="5354941"/>
                </a:cubicBezTo>
                <a:cubicBezTo>
                  <a:pt x="5068263" y="5649946"/>
                  <a:pt x="4957604" y="5716190"/>
                  <a:pt x="5001738" y="5949934"/>
                </a:cubicBezTo>
                <a:cubicBezTo>
                  <a:pt x="4822275" y="5951801"/>
                  <a:pt x="4696921" y="5948462"/>
                  <a:pt x="4546024" y="5949934"/>
                </a:cubicBezTo>
                <a:cubicBezTo>
                  <a:pt x="4395127" y="5951406"/>
                  <a:pt x="4254217" y="5905275"/>
                  <a:pt x="4090310" y="5949934"/>
                </a:cubicBezTo>
                <a:cubicBezTo>
                  <a:pt x="3926403" y="5994593"/>
                  <a:pt x="3855516" y="5936963"/>
                  <a:pt x="3684614" y="5949934"/>
                </a:cubicBezTo>
                <a:cubicBezTo>
                  <a:pt x="3513712" y="5962905"/>
                  <a:pt x="3474045" y="5946275"/>
                  <a:pt x="3278917" y="5949934"/>
                </a:cubicBezTo>
                <a:cubicBezTo>
                  <a:pt x="3083789" y="5953593"/>
                  <a:pt x="3045189" y="5943741"/>
                  <a:pt x="2873221" y="5949934"/>
                </a:cubicBezTo>
                <a:cubicBezTo>
                  <a:pt x="2701253" y="5956127"/>
                  <a:pt x="2459700" y="5902503"/>
                  <a:pt x="2317472" y="5949934"/>
                </a:cubicBezTo>
                <a:cubicBezTo>
                  <a:pt x="2175244" y="5997365"/>
                  <a:pt x="1929410" y="5927164"/>
                  <a:pt x="1761723" y="5949934"/>
                </a:cubicBezTo>
                <a:cubicBezTo>
                  <a:pt x="1594036" y="5972704"/>
                  <a:pt x="1420236" y="5918885"/>
                  <a:pt x="1205975" y="5949934"/>
                </a:cubicBezTo>
                <a:cubicBezTo>
                  <a:pt x="991714" y="5980983"/>
                  <a:pt x="881962" y="5892136"/>
                  <a:pt x="700243" y="5949934"/>
                </a:cubicBezTo>
                <a:cubicBezTo>
                  <a:pt x="518524" y="6007732"/>
                  <a:pt x="161410" y="5882330"/>
                  <a:pt x="0" y="5949934"/>
                </a:cubicBezTo>
                <a:cubicBezTo>
                  <a:pt x="-1160" y="5757275"/>
                  <a:pt x="805" y="5669787"/>
                  <a:pt x="0" y="5533439"/>
                </a:cubicBezTo>
                <a:cubicBezTo>
                  <a:pt x="-805" y="5397091"/>
                  <a:pt x="64086" y="5118493"/>
                  <a:pt x="0" y="4819447"/>
                </a:cubicBezTo>
                <a:cubicBezTo>
                  <a:pt x="-64086" y="4520401"/>
                  <a:pt x="55294" y="4424467"/>
                  <a:pt x="0" y="4224453"/>
                </a:cubicBezTo>
                <a:cubicBezTo>
                  <a:pt x="-55294" y="4024439"/>
                  <a:pt x="28850" y="3826984"/>
                  <a:pt x="0" y="3688959"/>
                </a:cubicBezTo>
                <a:cubicBezTo>
                  <a:pt x="-28850" y="3550934"/>
                  <a:pt x="20634" y="3368490"/>
                  <a:pt x="0" y="3153465"/>
                </a:cubicBezTo>
                <a:cubicBezTo>
                  <a:pt x="-20634" y="2938440"/>
                  <a:pt x="28677" y="2804050"/>
                  <a:pt x="0" y="2558472"/>
                </a:cubicBezTo>
                <a:cubicBezTo>
                  <a:pt x="-28677" y="2312894"/>
                  <a:pt x="21902" y="2318970"/>
                  <a:pt x="0" y="2082477"/>
                </a:cubicBezTo>
                <a:cubicBezTo>
                  <a:pt x="-21902" y="1845984"/>
                  <a:pt x="52038" y="1721144"/>
                  <a:pt x="0" y="1368485"/>
                </a:cubicBezTo>
                <a:cubicBezTo>
                  <a:pt x="-52038" y="1015826"/>
                  <a:pt x="57913" y="1070318"/>
                  <a:pt x="0" y="832991"/>
                </a:cubicBezTo>
                <a:cubicBezTo>
                  <a:pt x="-57913" y="595664"/>
                  <a:pt x="42166" y="181906"/>
                  <a:pt x="0" y="0"/>
                </a:cubicBezTo>
                <a:close/>
              </a:path>
            </a:pathLst>
          </a:custGeom>
          <a:noFill/>
          <a:ln w="38100">
            <a:solidFill>
              <a:schemeClr val="tx1"/>
            </a:solidFill>
            <a:extLst>
              <a:ext uri="{C807C97D-BFC1-408E-A445-0C87EB9F89A2}">
                <ask:lineSketchStyleProps xmlns="" xmlns:ask="http://schemas.microsoft.com/office/drawing/2018/sketchyshapes" sd="401120647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B59A15-939B-4D84-85A4-0581136EFA34}"/>
              </a:ext>
            </a:extLst>
          </p:cNvPr>
          <p:cNvSpPr/>
          <p:nvPr/>
        </p:nvSpPr>
        <p:spPr>
          <a:xfrm>
            <a:off x="5157216" y="302128"/>
            <a:ext cx="44678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GDP per Capita</a:t>
            </a:r>
          </a:p>
        </p:txBody>
      </p:sp>
      <p:sp>
        <p:nvSpPr>
          <p:cNvPr id="21" name="TextBox 20">
            <a:extLst>
              <a:ext uri="{FF2B5EF4-FFF2-40B4-BE49-F238E27FC236}">
                <a16:creationId xmlns:a16="http://schemas.microsoft.com/office/drawing/2014/main" id="{4A4C7A1C-2EAB-4DFD-B2FD-8BEF11BB79A5}"/>
              </a:ext>
            </a:extLst>
          </p:cNvPr>
          <p:cNvSpPr txBox="1"/>
          <p:nvPr/>
        </p:nvSpPr>
        <p:spPr>
          <a:xfrm>
            <a:off x="4668830" y="1499616"/>
            <a:ext cx="4898826" cy="6155531"/>
          </a:xfrm>
          <a:prstGeom prst="rect">
            <a:avLst/>
          </a:prstGeom>
          <a:noFill/>
        </p:spPr>
        <p:txBody>
          <a:bodyPr wrap="square" rtlCol="0">
            <a:spAutoFit/>
          </a:bodyPr>
          <a:lstStyle/>
          <a:p>
            <a:r>
              <a:rPr lang="en-US" sz="1700" dirty="0">
                <a:latin typeface="KG First Time In Forever" panose="02000506000000020003" pitchFamily="2" charset="0"/>
              </a:rPr>
              <a:t>Define GDP:</a:t>
            </a:r>
          </a:p>
          <a:p>
            <a:endParaRPr lang="en-US" sz="1700" dirty="0">
              <a:latin typeface="KG First Time In Forever" panose="02000506000000020003" pitchFamily="2" charset="0"/>
            </a:endParaRPr>
          </a:p>
          <a:p>
            <a:r>
              <a:rPr lang="en-US" sz="1700" dirty="0">
                <a:latin typeface="KG First Time In Forever" panose="02000506000000020003" pitchFamily="2" charset="0"/>
              </a:rPr>
              <a:t>Define GDP per Capita:</a:t>
            </a:r>
          </a:p>
          <a:p>
            <a:endParaRPr lang="en-US" sz="1700" dirty="0">
              <a:latin typeface="KG First Time In Forever" panose="02000506000000020003" pitchFamily="2" charset="0"/>
            </a:endParaRPr>
          </a:p>
          <a:p>
            <a:r>
              <a:rPr lang="en-US" sz="1700" dirty="0">
                <a:latin typeface="KG First Time In Forever" panose="02000506000000020003" pitchFamily="2" charset="0"/>
              </a:rPr>
              <a:t>How does a country’s GDP per capita impact its standard of living? </a:t>
            </a:r>
          </a:p>
          <a:p>
            <a:endParaRPr lang="en-US" sz="1700" dirty="0">
              <a:latin typeface="KG First Time In Forever" panose="02000506000000020003" pitchFamily="2" charset="0"/>
            </a:endParaRPr>
          </a:p>
          <a:p>
            <a:endParaRPr lang="en-US" sz="1700" dirty="0">
              <a:latin typeface="KG First Time In Forever" panose="02000506000000020003" pitchFamily="2" charset="0"/>
            </a:endParaRPr>
          </a:p>
          <a:p>
            <a:r>
              <a:rPr lang="en-US" sz="1700" dirty="0">
                <a:latin typeface="KG First Time In Forever" panose="02000506000000020003" pitchFamily="2" charset="0"/>
              </a:rPr>
              <a:t>Which SE Asian country has the lowest GDP per capita? Who makes the economic decisions in this country?</a:t>
            </a:r>
          </a:p>
          <a:p>
            <a:endParaRPr lang="en-US" sz="1700" dirty="0">
              <a:latin typeface="KG First Time In Forever" panose="02000506000000020003" pitchFamily="2" charset="0"/>
            </a:endParaRPr>
          </a:p>
          <a:p>
            <a:endParaRPr lang="en-US" sz="1700" dirty="0">
              <a:latin typeface="KG First Time In Forever" panose="02000506000000020003" pitchFamily="2" charset="0"/>
            </a:endParaRPr>
          </a:p>
          <a:p>
            <a:r>
              <a:rPr lang="en-US" sz="1700" dirty="0">
                <a:latin typeface="KG First Time In Forever" panose="02000506000000020003" pitchFamily="2" charset="0"/>
              </a:rPr>
              <a:t>Which SE Asian country has the highest GDP per capita? What can you infer about this country’s standard of living when compared to the standard of living in the United States? What does this say about the standard of living of SE Asia as a whole region? </a:t>
            </a:r>
          </a:p>
          <a:p>
            <a:endParaRPr lang="en-US" sz="1700" dirty="0">
              <a:latin typeface="KG First Time In Forever" panose="02000506000000020003" pitchFamily="2" charset="0"/>
            </a:endParaRPr>
          </a:p>
          <a:p>
            <a:endParaRPr lang="en-US" dirty="0">
              <a:latin typeface="KG First Time In Forever" panose="02000506000000020003" pitchFamily="2" charset="0"/>
            </a:endParaRPr>
          </a:p>
          <a:p>
            <a:endParaRPr lang="en-US" dirty="0">
              <a:latin typeface="KG First Time In Forever" panose="02000506000000020003" pitchFamily="2" charset="0"/>
            </a:endParaRPr>
          </a:p>
          <a:p>
            <a:endParaRPr lang="en-US" dirty="0">
              <a:latin typeface="KG First Time In Forever" panose="02000506000000020003" pitchFamily="2" charset="0"/>
            </a:endParaRPr>
          </a:p>
        </p:txBody>
      </p:sp>
      <p:pic>
        <p:nvPicPr>
          <p:cNvPr id="10" name="Graphic 9" descr="Money with solid fill">
            <a:extLst>
              <a:ext uri="{FF2B5EF4-FFF2-40B4-BE49-F238E27FC236}">
                <a16:creationId xmlns:a16="http://schemas.microsoft.com/office/drawing/2014/main" id="{55DD4EAF-A3D1-40E8-92B1-4548B71EFE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0003" y="6083440"/>
            <a:ext cx="1401469" cy="1401469"/>
          </a:xfrm>
          <a:prstGeom prst="rect">
            <a:avLst/>
          </a:prstGeom>
        </p:spPr>
      </p:pic>
      <p:pic>
        <p:nvPicPr>
          <p:cNvPr id="12" name="Picture 11" descr="Table&#10;&#10;Description automatically generated">
            <a:extLst>
              <a:ext uri="{FF2B5EF4-FFF2-40B4-BE49-F238E27FC236}">
                <a16:creationId xmlns:a16="http://schemas.microsoft.com/office/drawing/2014/main" id="{18F0201B-568C-4C5E-A6FE-B056EDACBED1}"/>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319349" y="2380372"/>
            <a:ext cx="4246539" cy="3861788"/>
          </a:xfrm>
          <a:prstGeom prst="rect">
            <a:avLst/>
          </a:prstGeom>
        </p:spPr>
      </p:pic>
    </p:spTree>
    <p:extLst>
      <p:ext uri="{BB962C8B-B14F-4D97-AF65-F5344CB8AC3E}">
        <p14:creationId xmlns:p14="http://schemas.microsoft.com/office/powerpoint/2010/main" val="2417533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p:cNvSpPr/>
          <p:nvPr/>
        </p:nvSpPr>
        <p:spPr>
          <a:xfrm>
            <a:off x="216407" y="169709"/>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408194"/>
            <a:ext cx="514248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411510" y="287491"/>
            <a:ext cx="341067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Evaluate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5" name="Rectangle 14">
            <a:extLst>
              <a:ext uri="{FF2B5EF4-FFF2-40B4-BE49-F238E27FC236}">
                <a16:creationId xmlns:a16="http://schemas.microsoft.com/office/drawing/2014/main" id="{D0A58F4D-EC08-4818-80C2-A86DDB2B13BF}"/>
              </a:ext>
            </a:extLst>
          </p:cNvPr>
          <p:cNvSpPr/>
          <p:nvPr/>
        </p:nvSpPr>
        <p:spPr>
          <a:xfrm>
            <a:off x="411510" y="1326358"/>
            <a:ext cx="9217106" cy="5949934"/>
          </a:xfrm>
          <a:custGeom>
            <a:avLst/>
            <a:gdLst>
              <a:gd name="connsiteX0" fmla="*/ 0 w 9217106"/>
              <a:gd name="connsiteY0" fmla="*/ 0 h 5949934"/>
              <a:gd name="connsiteX1" fmla="*/ 391727 w 9217106"/>
              <a:gd name="connsiteY1" fmla="*/ 0 h 5949934"/>
              <a:gd name="connsiteX2" fmla="*/ 967796 w 9217106"/>
              <a:gd name="connsiteY2" fmla="*/ 0 h 5949934"/>
              <a:gd name="connsiteX3" fmla="*/ 1728207 w 9217106"/>
              <a:gd name="connsiteY3" fmla="*/ 0 h 5949934"/>
              <a:gd name="connsiteX4" fmla="*/ 2488619 w 9217106"/>
              <a:gd name="connsiteY4" fmla="*/ 0 h 5949934"/>
              <a:gd name="connsiteX5" fmla="*/ 3156859 w 9217106"/>
              <a:gd name="connsiteY5" fmla="*/ 0 h 5949934"/>
              <a:gd name="connsiteX6" fmla="*/ 3548586 w 9217106"/>
              <a:gd name="connsiteY6" fmla="*/ 0 h 5949934"/>
              <a:gd name="connsiteX7" fmla="*/ 3940313 w 9217106"/>
              <a:gd name="connsiteY7" fmla="*/ 0 h 5949934"/>
              <a:gd name="connsiteX8" fmla="*/ 4516382 w 9217106"/>
              <a:gd name="connsiteY8" fmla="*/ 0 h 5949934"/>
              <a:gd name="connsiteX9" fmla="*/ 4908109 w 9217106"/>
              <a:gd name="connsiteY9" fmla="*/ 0 h 5949934"/>
              <a:gd name="connsiteX10" fmla="*/ 5392007 w 9217106"/>
              <a:gd name="connsiteY10" fmla="*/ 0 h 5949934"/>
              <a:gd name="connsiteX11" fmla="*/ 5968076 w 9217106"/>
              <a:gd name="connsiteY11" fmla="*/ 0 h 5949934"/>
              <a:gd name="connsiteX12" fmla="*/ 6544145 w 9217106"/>
              <a:gd name="connsiteY12" fmla="*/ 0 h 5949934"/>
              <a:gd name="connsiteX13" fmla="*/ 7028043 w 9217106"/>
              <a:gd name="connsiteY13" fmla="*/ 0 h 5949934"/>
              <a:gd name="connsiteX14" fmla="*/ 7327599 w 9217106"/>
              <a:gd name="connsiteY14" fmla="*/ 0 h 5949934"/>
              <a:gd name="connsiteX15" fmla="*/ 7995839 w 9217106"/>
              <a:gd name="connsiteY15" fmla="*/ 0 h 5949934"/>
              <a:gd name="connsiteX16" fmla="*/ 9217106 w 9217106"/>
              <a:gd name="connsiteY16" fmla="*/ 0 h 5949934"/>
              <a:gd name="connsiteX17" fmla="*/ 9217106 w 9217106"/>
              <a:gd name="connsiteY17" fmla="*/ 416495 h 5949934"/>
              <a:gd name="connsiteX18" fmla="*/ 9217106 w 9217106"/>
              <a:gd name="connsiteY18" fmla="*/ 1011489 h 5949934"/>
              <a:gd name="connsiteX19" fmla="*/ 9217106 w 9217106"/>
              <a:gd name="connsiteY19" fmla="*/ 1665982 h 5949934"/>
              <a:gd name="connsiteX20" fmla="*/ 9217106 w 9217106"/>
              <a:gd name="connsiteY20" fmla="*/ 2141976 h 5949934"/>
              <a:gd name="connsiteX21" fmla="*/ 9217106 w 9217106"/>
              <a:gd name="connsiteY21" fmla="*/ 2736970 h 5949934"/>
              <a:gd name="connsiteX22" fmla="*/ 9217106 w 9217106"/>
              <a:gd name="connsiteY22" fmla="*/ 3272464 h 5949934"/>
              <a:gd name="connsiteX23" fmla="*/ 9217106 w 9217106"/>
              <a:gd name="connsiteY23" fmla="*/ 3867457 h 5949934"/>
              <a:gd name="connsiteX24" fmla="*/ 9217106 w 9217106"/>
              <a:gd name="connsiteY24" fmla="*/ 4402951 h 5949934"/>
              <a:gd name="connsiteX25" fmla="*/ 9217106 w 9217106"/>
              <a:gd name="connsiteY25" fmla="*/ 4819447 h 5949934"/>
              <a:gd name="connsiteX26" fmla="*/ 9217106 w 9217106"/>
              <a:gd name="connsiteY26" fmla="*/ 5354941 h 5949934"/>
              <a:gd name="connsiteX27" fmla="*/ 9217106 w 9217106"/>
              <a:gd name="connsiteY27" fmla="*/ 5949934 h 5949934"/>
              <a:gd name="connsiteX28" fmla="*/ 8641037 w 9217106"/>
              <a:gd name="connsiteY28" fmla="*/ 5949934 h 5949934"/>
              <a:gd name="connsiteX29" fmla="*/ 7972797 w 9217106"/>
              <a:gd name="connsiteY29" fmla="*/ 5949934 h 5949934"/>
              <a:gd name="connsiteX30" fmla="*/ 7673241 w 9217106"/>
              <a:gd name="connsiteY30" fmla="*/ 5949934 h 5949934"/>
              <a:gd name="connsiteX31" fmla="*/ 7281514 w 9217106"/>
              <a:gd name="connsiteY31" fmla="*/ 5949934 h 5949934"/>
              <a:gd name="connsiteX32" fmla="*/ 6613274 w 9217106"/>
              <a:gd name="connsiteY32" fmla="*/ 5949934 h 5949934"/>
              <a:gd name="connsiteX33" fmla="*/ 5852862 w 9217106"/>
              <a:gd name="connsiteY33" fmla="*/ 5949934 h 5949934"/>
              <a:gd name="connsiteX34" fmla="*/ 5092451 w 9217106"/>
              <a:gd name="connsiteY34" fmla="*/ 5949934 h 5949934"/>
              <a:gd name="connsiteX35" fmla="*/ 4516382 w 9217106"/>
              <a:gd name="connsiteY35" fmla="*/ 5949934 h 5949934"/>
              <a:gd name="connsiteX36" fmla="*/ 3848142 w 9217106"/>
              <a:gd name="connsiteY36" fmla="*/ 5949934 h 5949934"/>
              <a:gd name="connsiteX37" fmla="*/ 3179902 w 9217106"/>
              <a:gd name="connsiteY37" fmla="*/ 5949934 h 5949934"/>
              <a:gd name="connsiteX38" fmla="*/ 2696004 w 9217106"/>
              <a:gd name="connsiteY38" fmla="*/ 5949934 h 5949934"/>
              <a:gd name="connsiteX39" fmla="*/ 2212105 w 9217106"/>
              <a:gd name="connsiteY39" fmla="*/ 5949934 h 5949934"/>
              <a:gd name="connsiteX40" fmla="*/ 1820378 w 9217106"/>
              <a:gd name="connsiteY40" fmla="*/ 5949934 h 5949934"/>
              <a:gd name="connsiteX41" fmla="*/ 1152138 w 9217106"/>
              <a:gd name="connsiteY41" fmla="*/ 5949934 h 5949934"/>
              <a:gd name="connsiteX42" fmla="*/ 0 w 9217106"/>
              <a:gd name="connsiteY42" fmla="*/ 5949934 h 5949934"/>
              <a:gd name="connsiteX43" fmla="*/ 0 w 9217106"/>
              <a:gd name="connsiteY43" fmla="*/ 5354941 h 5949934"/>
              <a:gd name="connsiteX44" fmla="*/ 0 w 9217106"/>
              <a:gd name="connsiteY44" fmla="*/ 4640949 h 5949934"/>
              <a:gd name="connsiteX45" fmla="*/ 0 w 9217106"/>
              <a:gd name="connsiteY45" fmla="*/ 4164954 h 5949934"/>
              <a:gd name="connsiteX46" fmla="*/ 0 w 9217106"/>
              <a:gd name="connsiteY46" fmla="*/ 3569960 h 5949934"/>
              <a:gd name="connsiteX47" fmla="*/ 0 w 9217106"/>
              <a:gd name="connsiteY47" fmla="*/ 3153465 h 5949934"/>
              <a:gd name="connsiteX48" fmla="*/ 0 w 9217106"/>
              <a:gd name="connsiteY48" fmla="*/ 2498972 h 5949934"/>
              <a:gd name="connsiteX49" fmla="*/ 0 w 9217106"/>
              <a:gd name="connsiteY49" fmla="*/ 1903979 h 5949934"/>
              <a:gd name="connsiteX50" fmla="*/ 0 w 9217106"/>
              <a:gd name="connsiteY50" fmla="*/ 1189987 h 5949934"/>
              <a:gd name="connsiteX51" fmla="*/ 0 w 9217106"/>
              <a:gd name="connsiteY51" fmla="*/ 0 h 594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17106" h="5949934" extrusionOk="0">
                <a:moveTo>
                  <a:pt x="0" y="0"/>
                </a:moveTo>
                <a:cubicBezTo>
                  <a:pt x="161531" y="-29144"/>
                  <a:pt x="272624" y="23854"/>
                  <a:pt x="391727" y="0"/>
                </a:cubicBezTo>
                <a:cubicBezTo>
                  <a:pt x="510830" y="-23854"/>
                  <a:pt x="806620" y="52126"/>
                  <a:pt x="967796" y="0"/>
                </a:cubicBezTo>
                <a:cubicBezTo>
                  <a:pt x="1128972" y="-52126"/>
                  <a:pt x="1396500" y="41455"/>
                  <a:pt x="1728207" y="0"/>
                </a:cubicBezTo>
                <a:cubicBezTo>
                  <a:pt x="2059914" y="-41455"/>
                  <a:pt x="2142871" y="86604"/>
                  <a:pt x="2488619" y="0"/>
                </a:cubicBezTo>
                <a:cubicBezTo>
                  <a:pt x="2834367" y="-86604"/>
                  <a:pt x="2867879" y="20382"/>
                  <a:pt x="3156859" y="0"/>
                </a:cubicBezTo>
                <a:cubicBezTo>
                  <a:pt x="3445839" y="-20382"/>
                  <a:pt x="3430488" y="46462"/>
                  <a:pt x="3548586" y="0"/>
                </a:cubicBezTo>
                <a:cubicBezTo>
                  <a:pt x="3666684" y="-46462"/>
                  <a:pt x="3826285" y="11664"/>
                  <a:pt x="3940313" y="0"/>
                </a:cubicBezTo>
                <a:cubicBezTo>
                  <a:pt x="4054341" y="-11664"/>
                  <a:pt x="4268859" y="25534"/>
                  <a:pt x="4516382" y="0"/>
                </a:cubicBezTo>
                <a:cubicBezTo>
                  <a:pt x="4763905" y="-25534"/>
                  <a:pt x="4828050" y="6002"/>
                  <a:pt x="4908109" y="0"/>
                </a:cubicBezTo>
                <a:cubicBezTo>
                  <a:pt x="4988168" y="-6002"/>
                  <a:pt x="5158965" y="50081"/>
                  <a:pt x="5392007" y="0"/>
                </a:cubicBezTo>
                <a:cubicBezTo>
                  <a:pt x="5625049" y="-50081"/>
                  <a:pt x="5847659" y="22338"/>
                  <a:pt x="5968076" y="0"/>
                </a:cubicBezTo>
                <a:cubicBezTo>
                  <a:pt x="6088493" y="-22338"/>
                  <a:pt x="6378972" y="11619"/>
                  <a:pt x="6544145" y="0"/>
                </a:cubicBezTo>
                <a:cubicBezTo>
                  <a:pt x="6709318" y="-11619"/>
                  <a:pt x="6824007" y="6081"/>
                  <a:pt x="7028043" y="0"/>
                </a:cubicBezTo>
                <a:cubicBezTo>
                  <a:pt x="7232079" y="-6081"/>
                  <a:pt x="7242860" y="20544"/>
                  <a:pt x="7327599" y="0"/>
                </a:cubicBezTo>
                <a:cubicBezTo>
                  <a:pt x="7412338" y="-20544"/>
                  <a:pt x="7759010" y="54855"/>
                  <a:pt x="7995839" y="0"/>
                </a:cubicBezTo>
                <a:cubicBezTo>
                  <a:pt x="8232668" y="-54855"/>
                  <a:pt x="8967774" y="19054"/>
                  <a:pt x="9217106" y="0"/>
                </a:cubicBezTo>
                <a:cubicBezTo>
                  <a:pt x="9237677" y="171946"/>
                  <a:pt x="9191961" y="264361"/>
                  <a:pt x="9217106" y="416495"/>
                </a:cubicBezTo>
                <a:cubicBezTo>
                  <a:pt x="9242251" y="568629"/>
                  <a:pt x="9150581" y="716484"/>
                  <a:pt x="9217106" y="1011489"/>
                </a:cubicBezTo>
                <a:cubicBezTo>
                  <a:pt x="9283631" y="1306494"/>
                  <a:pt x="9183519" y="1348373"/>
                  <a:pt x="9217106" y="1665982"/>
                </a:cubicBezTo>
                <a:cubicBezTo>
                  <a:pt x="9250693" y="1983591"/>
                  <a:pt x="9175163" y="1977222"/>
                  <a:pt x="9217106" y="2141976"/>
                </a:cubicBezTo>
                <a:cubicBezTo>
                  <a:pt x="9259049" y="2306730"/>
                  <a:pt x="9195430" y="2462389"/>
                  <a:pt x="9217106" y="2736970"/>
                </a:cubicBezTo>
                <a:cubicBezTo>
                  <a:pt x="9238782" y="3011551"/>
                  <a:pt x="9180148" y="3070154"/>
                  <a:pt x="9217106" y="3272464"/>
                </a:cubicBezTo>
                <a:cubicBezTo>
                  <a:pt x="9254064" y="3474774"/>
                  <a:pt x="9147144" y="3681321"/>
                  <a:pt x="9217106" y="3867457"/>
                </a:cubicBezTo>
                <a:cubicBezTo>
                  <a:pt x="9287068" y="4053593"/>
                  <a:pt x="9192685" y="4178168"/>
                  <a:pt x="9217106" y="4402951"/>
                </a:cubicBezTo>
                <a:cubicBezTo>
                  <a:pt x="9241527" y="4627734"/>
                  <a:pt x="9174600" y="4702600"/>
                  <a:pt x="9217106" y="4819447"/>
                </a:cubicBezTo>
                <a:cubicBezTo>
                  <a:pt x="9259612" y="4936294"/>
                  <a:pt x="9192487" y="5158249"/>
                  <a:pt x="9217106" y="5354941"/>
                </a:cubicBezTo>
                <a:cubicBezTo>
                  <a:pt x="9241725" y="5551633"/>
                  <a:pt x="9185510" y="5732408"/>
                  <a:pt x="9217106" y="5949934"/>
                </a:cubicBezTo>
                <a:cubicBezTo>
                  <a:pt x="9072070" y="5963427"/>
                  <a:pt x="8846318" y="5920845"/>
                  <a:pt x="8641037" y="5949934"/>
                </a:cubicBezTo>
                <a:cubicBezTo>
                  <a:pt x="8435756" y="5979023"/>
                  <a:pt x="8214661" y="5894734"/>
                  <a:pt x="7972797" y="5949934"/>
                </a:cubicBezTo>
                <a:cubicBezTo>
                  <a:pt x="7730933" y="6005134"/>
                  <a:pt x="7821653" y="5934485"/>
                  <a:pt x="7673241" y="5949934"/>
                </a:cubicBezTo>
                <a:cubicBezTo>
                  <a:pt x="7524829" y="5965383"/>
                  <a:pt x="7398110" y="5939723"/>
                  <a:pt x="7281514" y="5949934"/>
                </a:cubicBezTo>
                <a:cubicBezTo>
                  <a:pt x="7164918" y="5960145"/>
                  <a:pt x="6891047" y="5903317"/>
                  <a:pt x="6613274" y="5949934"/>
                </a:cubicBezTo>
                <a:cubicBezTo>
                  <a:pt x="6335501" y="5996551"/>
                  <a:pt x="6200996" y="5922941"/>
                  <a:pt x="5852862" y="5949934"/>
                </a:cubicBezTo>
                <a:cubicBezTo>
                  <a:pt x="5504728" y="5976927"/>
                  <a:pt x="5319310" y="5897402"/>
                  <a:pt x="5092451" y="5949934"/>
                </a:cubicBezTo>
                <a:cubicBezTo>
                  <a:pt x="4865592" y="6002466"/>
                  <a:pt x="4660088" y="5921249"/>
                  <a:pt x="4516382" y="5949934"/>
                </a:cubicBezTo>
                <a:cubicBezTo>
                  <a:pt x="4372676" y="5978619"/>
                  <a:pt x="4050480" y="5878664"/>
                  <a:pt x="3848142" y="5949934"/>
                </a:cubicBezTo>
                <a:cubicBezTo>
                  <a:pt x="3645804" y="6021204"/>
                  <a:pt x="3325827" y="5919599"/>
                  <a:pt x="3179902" y="5949934"/>
                </a:cubicBezTo>
                <a:cubicBezTo>
                  <a:pt x="3033977" y="5980269"/>
                  <a:pt x="2933258" y="5913897"/>
                  <a:pt x="2696004" y="5949934"/>
                </a:cubicBezTo>
                <a:cubicBezTo>
                  <a:pt x="2458750" y="5985971"/>
                  <a:pt x="2337429" y="5897644"/>
                  <a:pt x="2212105" y="5949934"/>
                </a:cubicBezTo>
                <a:cubicBezTo>
                  <a:pt x="2086781" y="6002224"/>
                  <a:pt x="1901889" y="5928754"/>
                  <a:pt x="1820378" y="5949934"/>
                </a:cubicBezTo>
                <a:cubicBezTo>
                  <a:pt x="1738867" y="5971114"/>
                  <a:pt x="1415750" y="5917366"/>
                  <a:pt x="1152138" y="5949934"/>
                </a:cubicBezTo>
                <a:cubicBezTo>
                  <a:pt x="888526" y="5982502"/>
                  <a:pt x="418551" y="5833655"/>
                  <a:pt x="0" y="5949934"/>
                </a:cubicBezTo>
                <a:cubicBezTo>
                  <a:pt x="-58939" y="5709667"/>
                  <a:pt x="12906" y="5531965"/>
                  <a:pt x="0" y="5354941"/>
                </a:cubicBezTo>
                <a:cubicBezTo>
                  <a:pt x="-12906" y="5177917"/>
                  <a:pt x="59321" y="4813858"/>
                  <a:pt x="0" y="4640949"/>
                </a:cubicBezTo>
                <a:cubicBezTo>
                  <a:pt x="-59321" y="4468040"/>
                  <a:pt x="6491" y="4366069"/>
                  <a:pt x="0" y="4164954"/>
                </a:cubicBezTo>
                <a:cubicBezTo>
                  <a:pt x="-6491" y="3963839"/>
                  <a:pt x="1543" y="3780089"/>
                  <a:pt x="0" y="3569960"/>
                </a:cubicBezTo>
                <a:cubicBezTo>
                  <a:pt x="-1543" y="3359831"/>
                  <a:pt x="39220" y="3284623"/>
                  <a:pt x="0" y="3153465"/>
                </a:cubicBezTo>
                <a:cubicBezTo>
                  <a:pt x="-39220" y="3022307"/>
                  <a:pt x="76250" y="2678638"/>
                  <a:pt x="0" y="2498972"/>
                </a:cubicBezTo>
                <a:cubicBezTo>
                  <a:pt x="-76250" y="2319306"/>
                  <a:pt x="23065" y="2110184"/>
                  <a:pt x="0" y="1903979"/>
                </a:cubicBezTo>
                <a:cubicBezTo>
                  <a:pt x="-23065" y="1697774"/>
                  <a:pt x="8342" y="1454249"/>
                  <a:pt x="0" y="1189987"/>
                </a:cubicBezTo>
                <a:cubicBezTo>
                  <a:pt x="-8342" y="925725"/>
                  <a:pt x="122600" y="315754"/>
                  <a:pt x="0" y="0"/>
                </a:cubicBezTo>
                <a:close/>
              </a:path>
            </a:pathLst>
          </a:custGeom>
          <a:noFill/>
          <a:ln w="38100">
            <a:solidFill>
              <a:schemeClr val="tx1"/>
            </a:solidFill>
            <a:extLst>
              <a:ext uri="{C807C97D-BFC1-408E-A445-0C87EB9F89A2}">
                <ask:lineSketchStyleProps xmlns="" xmlns:ask="http://schemas.microsoft.com/office/drawing/2018/sketchyshapes" sd="401120647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871651-433F-4E5F-96C6-B9F5EA87E35D}"/>
              </a:ext>
            </a:extLst>
          </p:cNvPr>
          <p:cNvSpPr/>
          <p:nvPr/>
        </p:nvSpPr>
        <p:spPr>
          <a:xfrm>
            <a:off x="4949423" y="332535"/>
            <a:ext cx="4800546"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Natural Resources</a:t>
            </a:r>
            <a:endParaRPr lang="en-US" sz="36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21" name="TextBox 20">
            <a:extLst>
              <a:ext uri="{FF2B5EF4-FFF2-40B4-BE49-F238E27FC236}">
                <a16:creationId xmlns:a16="http://schemas.microsoft.com/office/drawing/2014/main" id="{4A4C7A1C-2EAB-4DFD-B2FD-8BEF11BB79A5}"/>
              </a:ext>
            </a:extLst>
          </p:cNvPr>
          <p:cNvSpPr txBox="1"/>
          <p:nvPr/>
        </p:nvSpPr>
        <p:spPr>
          <a:xfrm>
            <a:off x="496630" y="1368390"/>
            <a:ext cx="9104360" cy="4708981"/>
          </a:xfrm>
          <a:prstGeom prst="rect">
            <a:avLst/>
          </a:prstGeom>
          <a:noFill/>
        </p:spPr>
        <p:txBody>
          <a:bodyPr wrap="square" rtlCol="0">
            <a:spAutoFit/>
          </a:bodyPr>
          <a:lstStyle/>
          <a:p>
            <a:r>
              <a:rPr lang="en-US" sz="2000" dirty="0">
                <a:latin typeface="KG First Time In Forever" panose="02000506000000020003" pitchFamily="2" charset="0"/>
              </a:rPr>
              <a:t>Define natural resources:</a:t>
            </a:r>
          </a:p>
          <a:p>
            <a:endParaRPr lang="en-US" sz="2000" dirty="0">
              <a:latin typeface="KG First Time In Forever" panose="02000506000000020003" pitchFamily="2" charset="0"/>
            </a:endParaRPr>
          </a:p>
          <a:p>
            <a:r>
              <a:rPr lang="en-US" sz="2000" dirty="0">
                <a:latin typeface="KG First Time In Forever" panose="02000506000000020003" pitchFamily="2" charset="0"/>
              </a:rPr>
              <a:t>What role do natural resources play in a country’s economy? (Why do countries need natural resources?)</a:t>
            </a:r>
          </a:p>
          <a:p>
            <a:endParaRPr lang="en-US" sz="2000" dirty="0">
              <a:latin typeface="KG First Time In Forever" panose="02000506000000020003" pitchFamily="2" charset="0"/>
            </a:endParaRPr>
          </a:p>
          <a:p>
            <a:endParaRPr lang="en-US" sz="2000" dirty="0">
              <a:latin typeface="KG First Time In Forever" panose="02000506000000020003" pitchFamily="2" charset="0"/>
            </a:endParaRPr>
          </a:p>
          <a:p>
            <a:r>
              <a:rPr lang="en-US" sz="2000" dirty="0">
                <a:latin typeface="KG First Time In Forever" panose="02000506000000020003" pitchFamily="2" charset="0"/>
              </a:rPr>
              <a:t>List at least two important natural resources for each country.</a:t>
            </a:r>
            <a:br>
              <a:rPr lang="en-US" sz="2000" dirty="0">
                <a:latin typeface="KG First Time In Forever" panose="02000506000000020003" pitchFamily="2" charset="0"/>
              </a:rPr>
            </a:br>
            <a:endParaRPr lang="en-US" sz="2000" dirty="0">
              <a:latin typeface="KG First Time In Forever" panose="02000506000000020003" pitchFamily="2" charset="0"/>
            </a:endParaRPr>
          </a:p>
          <a:p>
            <a:endParaRPr lang="en-US" sz="2000" dirty="0">
              <a:latin typeface="KG First Time In Forever" panose="02000506000000020003" pitchFamily="2" charset="0"/>
            </a:endParaRPr>
          </a:p>
          <a:p>
            <a:endParaRPr lang="en-US" sz="2000" dirty="0">
              <a:latin typeface="KG First Time In Forever" panose="02000506000000020003" pitchFamily="2" charset="0"/>
            </a:endParaRPr>
          </a:p>
          <a:p>
            <a:endParaRPr lang="en-US" sz="2000" dirty="0">
              <a:latin typeface="KG First Time In Forever" panose="02000506000000020003" pitchFamily="2" charset="0"/>
            </a:endParaRPr>
          </a:p>
          <a:p>
            <a:endParaRPr lang="en-US" sz="2000" dirty="0">
              <a:latin typeface="KG First Time In Forever" panose="02000506000000020003" pitchFamily="2" charset="0"/>
            </a:endParaRPr>
          </a:p>
          <a:p>
            <a:endParaRPr lang="en-US" sz="2000" dirty="0">
              <a:latin typeface="KG First Time In Forever" panose="02000506000000020003" pitchFamily="2" charset="0"/>
            </a:endParaRPr>
          </a:p>
          <a:p>
            <a:r>
              <a:rPr lang="en-US" sz="2000" dirty="0">
                <a:latin typeface="KG First Time In Forever" panose="02000506000000020003" pitchFamily="2" charset="0"/>
              </a:rPr>
              <a:t>Japan is an island country with limited natural resources. What must Japan do in order to get the resources that its citizens need?</a:t>
            </a:r>
            <a:endParaRPr lang="en-US" sz="2400" dirty="0">
              <a:latin typeface="KG First Time In Forever" panose="02000506000000020003" pitchFamily="2" charset="0"/>
            </a:endParaRPr>
          </a:p>
        </p:txBody>
      </p:sp>
      <p:graphicFrame>
        <p:nvGraphicFramePr>
          <p:cNvPr id="3" name="Table 5">
            <a:extLst>
              <a:ext uri="{FF2B5EF4-FFF2-40B4-BE49-F238E27FC236}">
                <a16:creationId xmlns:a16="http://schemas.microsoft.com/office/drawing/2014/main" id="{32301C27-FC9A-4623-8E46-2B8C02513094}"/>
              </a:ext>
            </a:extLst>
          </p:cNvPr>
          <p:cNvGraphicFramePr>
            <a:graphicFrameLocks noGrp="1"/>
          </p:cNvGraphicFramePr>
          <p:nvPr>
            <p:extLst>
              <p:ext uri="{D42A27DB-BD31-4B8C-83A1-F6EECF244321}">
                <p14:modId xmlns:p14="http://schemas.microsoft.com/office/powerpoint/2010/main" val="11631419"/>
              </p:ext>
            </p:extLst>
          </p:nvPr>
        </p:nvGraphicFramePr>
        <p:xfrm>
          <a:off x="534918" y="3578477"/>
          <a:ext cx="9009885" cy="1755648"/>
        </p:xfrm>
        <a:graphic>
          <a:graphicData uri="http://schemas.openxmlformats.org/drawingml/2006/table">
            <a:tbl>
              <a:tblPr firstRow="1" bandRow="1">
                <a:tableStyleId>{5940675A-B579-460E-94D1-54222C63F5DA}</a:tableStyleId>
              </a:tblPr>
              <a:tblGrid>
                <a:gridCol w="1801977">
                  <a:extLst>
                    <a:ext uri="{9D8B030D-6E8A-4147-A177-3AD203B41FA5}">
                      <a16:colId xmlns:a16="http://schemas.microsoft.com/office/drawing/2014/main" val="2381523014"/>
                    </a:ext>
                  </a:extLst>
                </a:gridCol>
                <a:gridCol w="1801977">
                  <a:extLst>
                    <a:ext uri="{9D8B030D-6E8A-4147-A177-3AD203B41FA5}">
                      <a16:colId xmlns:a16="http://schemas.microsoft.com/office/drawing/2014/main" val="3563140408"/>
                    </a:ext>
                  </a:extLst>
                </a:gridCol>
                <a:gridCol w="1801977">
                  <a:extLst>
                    <a:ext uri="{9D8B030D-6E8A-4147-A177-3AD203B41FA5}">
                      <a16:colId xmlns:a16="http://schemas.microsoft.com/office/drawing/2014/main" val="547058139"/>
                    </a:ext>
                  </a:extLst>
                </a:gridCol>
                <a:gridCol w="1801977">
                  <a:extLst>
                    <a:ext uri="{9D8B030D-6E8A-4147-A177-3AD203B41FA5}">
                      <a16:colId xmlns:a16="http://schemas.microsoft.com/office/drawing/2014/main" val="839402645"/>
                    </a:ext>
                  </a:extLst>
                </a:gridCol>
                <a:gridCol w="1801977">
                  <a:extLst>
                    <a:ext uri="{9D8B030D-6E8A-4147-A177-3AD203B41FA5}">
                      <a16:colId xmlns:a16="http://schemas.microsoft.com/office/drawing/2014/main" val="2218455476"/>
                    </a:ext>
                  </a:extLst>
                </a:gridCol>
              </a:tblGrid>
              <a:tr h="370840">
                <a:tc>
                  <a:txBody>
                    <a:bodyPr/>
                    <a:lstStyle/>
                    <a:p>
                      <a:pPr algn="ctr"/>
                      <a:r>
                        <a:rPr lang="en-US" sz="2400" dirty="0">
                          <a:latin typeface="KG Sorry Not Sorry Chub" panose="02000506000000020004" pitchFamily="2" charset="0"/>
                        </a:rPr>
                        <a:t>China</a:t>
                      </a:r>
                    </a:p>
                  </a:txBody>
                  <a:tcPr>
                    <a:solidFill>
                      <a:schemeClr val="bg1">
                        <a:lumMod val="95000"/>
                      </a:schemeClr>
                    </a:solidFill>
                  </a:tcPr>
                </a:tc>
                <a:tc>
                  <a:txBody>
                    <a:bodyPr/>
                    <a:lstStyle/>
                    <a:p>
                      <a:pPr algn="ctr"/>
                      <a:r>
                        <a:rPr lang="en-US" sz="2400" dirty="0">
                          <a:latin typeface="KG Sorry Not Sorry Chub" panose="02000506000000020004" pitchFamily="2" charset="0"/>
                        </a:rPr>
                        <a:t>India</a:t>
                      </a:r>
                    </a:p>
                  </a:txBody>
                  <a:tcPr>
                    <a:solidFill>
                      <a:schemeClr val="bg1">
                        <a:lumMod val="95000"/>
                      </a:schemeClr>
                    </a:solidFill>
                  </a:tcPr>
                </a:tc>
                <a:tc>
                  <a:txBody>
                    <a:bodyPr/>
                    <a:lstStyle/>
                    <a:p>
                      <a:pPr algn="ctr"/>
                      <a:r>
                        <a:rPr lang="en-US" sz="2400" dirty="0">
                          <a:latin typeface="KG Sorry Not Sorry Chub" panose="02000506000000020004" pitchFamily="2" charset="0"/>
                        </a:rPr>
                        <a:t>Japan</a:t>
                      </a:r>
                    </a:p>
                  </a:txBody>
                  <a:tcPr>
                    <a:solidFill>
                      <a:schemeClr val="bg1">
                        <a:lumMod val="95000"/>
                      </a:schemeClr>
                    </a:solidFill>
                  </a:tcPr>
                </a:tc>
                <a:tc>
                  <a:txBody>
                    <a:bodyPr/>
                    <a:lstStyle/>
                    <a:p>
                      <a:pPr algn="ctr"/>
                      <a:r>
                        <a:rPr lang="en-US" sz="2400" dirty="0">
                          <a:latin typeface="KG Sorry Not Sorry Chub" panose="02000506000000020004" pitchFamily="2" charset="0"/>
                        </a:rPr>
                        <a:t>S Korea</a:t>
                      </a:r>
                    </a:p>
                  </a:txBody>
                  <a:tcPr>
                    <a:solidFill>
                      <a:schemeClr val="bg1">
                        <a:lumMod val="95000"/>
                      </a:schemeClr>
                    </a:solidFill>
                  </a:tcPr>
                </a:tc>
                <a:tc>
                  <a:txBody>
                    <a:bodyPr/>
                    <a:lstStyle/>
                    <a:p>
                      <a:pPr algn="ctr"/>
                      <a:r>
                        <a:rPr lang="en-US" sz="2400" dirty="0">
                          <a:latin typeface="KG Sorry Not Sorry Chub" panose="02000506000000020004" pitchFamily="2" charset="0"/>
                        </a:rPr>
                        <a:t>N Korea</a:t>
                      </a:r>
                    </a:p>
                  </a:txBody>
                  <a:tcPr>
                    <a:solidFill>
                      <a:schemeClr val="bg1">
                        <a:lumMod val="95000"/>
                      </a:schemeClr>
                    </a:solidFill>
                  </a:tcPr>
                </a:tc>
                <a:extLst>
                  <a:ext uri="{0D108BD9-81ED-4DB2-BD59-A6C34878D82A}">
                    <a16:rowId xmlns:a16="http://schemas.microsoft.com/office/drawing/2014/main" val="1525925020"/>
                  </a:ext>
                </a:extLst>
              </a:tr>
              <a:tr h="370840">
                <a:tc>
                  <a:txBody>
                    <a:bodyPr/>
                    <a:lstStyle/>
                    <a:p>
                      <a:endParaRPr lang="en-US" dirty="0"/>
                    </a:p>
                    <a:p>
                      <a:endParaRPr lang="en-US" dirty="0"/>
                    </a:p>
                    <a:p>
                      <a:endParaRPr lang="en-US" dirty="0"/>
                    </a:p>
                    <a:p>
                      <a:endParaRPr lang="en-US" dirty="0"/>
                    </a:p>
                  </a:txBody>
                  <a:tcPr/>
                </a:tc>
                <a:tc>
                  <a:txBody>
                    <a:bodyPr/>
                    <a:lstStyle/>
                    <a:p>
                      <a:endParaRPr lang="en-US"/>
                    </a:p>
                  </a:txBody>
                  <a:tcPr/>
                </a:tc>
                <a:tc>
                  <a:txBody>
                    <a:bodyPr/>
                    <a:lstStyle/>
                    <a:p>
                      <a:endParaRPr lang="en-US" dirty="0"/>
                    </a:p>
                    <a:p>
                      <a:endParaRPr lang="en-US" dirty="0"/>
                    </a:p>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27050969"/>
                  </a:ext>
                </a:extLst>
              </a:tr>
            </a:tbl>
          </a:graphicData>
        </a:graphic>
      </p:graphicFrame>
    </p:spTree>
    <p:extLst>
      <p:ext uri="{BB962C8B-B14F-4D97-AF65-F5344CB8AC3E}">
        <p14:creationId xmlns:p14="http://schemas.microsoft.com/office/powerpoint/2010/main" val="3947321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CA8C98-315E-4788-8C5A-44F871E2708A}"/>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7355860"/>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KG First Time In Forever" panose="02000506000000020003" pitchFamily="2" charset="0"/>
                <a:ea typeface="KBScaredStraight" panose="02000603000000000000" pitchFamily="2" charset="0"/>
              </a:rPr>
              <a:t>Economists measure the health of a country’s economy by its gross domestic product (GDP).</a:t>
            </a:r>
          </a:p>
          <a:p>
            <a:pPr marL="457200" indent="-457200">
              <a:buFont typeface="Arial" panose="020B0604020202020204" pitchFamily="34" charset="0"/>
              <a:buChar char="•"/>
            </a:pPr>
            <a:endParaRPr lang="en-US" sz="36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600" dirty="0">
                <a:solidFill>
                  <a:srgbClr val="FF0000"/>
                </a:solidFill>
                <a:latin typeface="KG First Time In Forever" panose="02000506000000020003" pitchFamily="2" charset="0"/>
                <a:ea typeface="KBScaredStraight" panose="02000603000000000000" pitchFamily="2" charset="0"/>
              </a:rPr>
              <a:t>A country’s GDP is the total dollar value of all goods and services produced in one year.</a:t>
            </a:r>
          </a:p>
          <a:p>
            <a:pPr marL="457200" indent="-457200">
              <a:buFont typeface="Arial" panose="020B0604020202020204" pitchFamily="34" charset="0"/>
              <a:buChar char="•"/>
            </a:pPr>
            <a:endParaRPr lang="en-US" sz="36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600" dirty="0">
                <a:latin typeface="KG First Time In Forever" panose="02000506000000020003" pitchFamily="2" charset="0"/>
                <a:ea typeface="KBScaredStraight" panose="02000603000000000000" pitchFamily="2" charset="0"/>
              </a:rPr>
              <a:t>Some countries have a high GDP, while others do not.</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3681841" y="0"/>
            <a:ext cx="2790892"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GDP</a:t>
            </a:r>
            <a:endPar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137976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p:cNvSpPr/>
          <p:nvPr/>
        </p:nvSpPr>
        <p:spPr>
          <a:xfrm>
            <a:off x="216407" y="169709"/>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408194"/>
            <a:ext cx="514248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411510" y="287491"/>
            <a:ext cx="341067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Evaluate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5" name="Rectangle 14">
            <a:extLst>
              <a:ext uri="{FF2B5EF4-FFF2-40B4-BE49-F238E27FC236}">
                <a16:creationId xmlns:a16="http://schemas.microsoft.com/office/drawing/2014/main" id="{D0A58F4D-EC08-4818-80C2-A86DDB2B13BF}"/>
              </a:ext>
            </a:extLst>
          </p:cNvPr>
          <p:cNvSpPr/>
          <p:nvPr/>
        </p:nvSpPr>
        <p:spPr>
          <a:xfrm>
            <a:off x="411510" y="1326358"/>
            <a:ext cx="9217106" cy="5949934"/>
          </a:xfrm>
          <a:custGeom>
            <a:avLst/>
            <a:gdLst>
              <a:gd name="connsiteX0" fmla="*/ 0 w 9217106"/>
              <a:gd name="connsiteY0" fmla="*/ 0 h 5949934"/>
              <a:gd name="connsiteX1" fmla="*/ 391727 w 9217106"/>
              <a:gd name="connsiteY1" fmla="*/ 0 h 5949934"/>
              <a:gd name="connsiteX2" fmla="*/ 967796 w 9217106"/>
              <a:gd name="connsiteY2" fmla="*/ 0 h 5949934"/>
              <a:gd name="connsiteX3" fmla="*/ 1728207 w 9217106"/>
              <a:gd name="connsiteY3" fmla="*/ 0 h 5949934"/>
              <a:gd name="connsiteX4" fmla="*/ 2488619 w 9217106"/>
              <a:gd name="connsiteY4" fmla="*/ 0 h 5949934"/>
              <a:gd name="connsiteX5" fmla="*/ 3156859 w 9217106"/>
              <a:gd name="connsiteY5" fmla="*/ 0 h 5949934"/>
              <a:gd name="connsiteX6" fmla="*/ 3548586 w 9217106"/>
              <a:gd name="connsiteY6" fmla="*/ 0 h 5949934"/>
              <a:gd name="connsiteX7" fmla="*/ 3940313 w 9217106"/>
              <a:gd name="connsiteY7" fmla="*/ 0 h 5949934"/>
              <a:gd name="connsiteX8" fmla="*/ 4516382 w 9217106"/>
              <a:gd name="connsiteY8" fmla="*/ 0 h 5949934"/>
              <a:gd name="connsiteX9" fmla="*/ 4908109 w 9217106"/>
              <a:gd name="connsiteY9" fmla="*/ 0 h 5949934"/>
              <a:gd name="connsiteX10" fmla="*/ 5392007 w 9217106"/>
              <a:gd name="connsiteY10" fmla="*/ 0 h 5949934"/>
              <a:gd name="connsiteX11" fmla="*/ 5968076 w 9217106"/>
              <a:gd name="connsiteY11" fmla="*/ 0 h 5949934"/>
              <a:gd name="connsiteX12" fmla="*/ 6544145 w 9217106"/>
              <a:gd name="connsiteY12" fmla="*/ 0 h 5949934"/>
              <a:gd name="connsiteX13" fmla="*/ 7028043 w 9217106"/>
              <a:gd name="connsiteY13" fmla="*/ 0 h 5949934"/>
              <a:gd name="connsiteX14" fmla="*/ 7327599 w 9217106"/>
              <a:gd name="connsiteY14" fmla="*/ 0 h 5949934"/>
              <a:gd name="connsiteX15" fmla="*/ 7995839 w 9217106"/>
              <a:gd name="connsiteY15" fmla="*/ 0 h 5949934"/>
              <a:gd name="connsiteX16" fmla="*/ 9217106 w 9217106"/>
              <a:gd name="connsiteY16" fmla="*/ 0 h 5949934"/>
              <a:gd name="connsiteX17" fmla="*/ 9217106 w 9217106"/>
              <a:gd name="connsiteY17" fmla="*/ 416495 h 5949934"/>
              <a:gd name="connsiteX18" fmla="*/ 9217106 w 9217106"/>
              <a:gd name="connsiteY18" fmla="*/ 1011489 h 5949934"/>
              <a:gd name="connsiteX19" fmla="*/ 9217106 w 9217106"/>
              <a:gd name="connsiteY19" fmla="*/ 1665982 h 5949934"/>
              <a:gd name="connsiteX20" fmla="*/ 9217106 w 9217106"/>
              <a:gd name="connsiteY20" fmla="*/ 2141976 h 5949934"/>
              <a:gd name="connsiteX21" fmla="*/ 9217106 w 9217106"/>
              <a:gd name="connsiteY21" fmla="*/ 2736970 h 5949934"/>
              <a:gd name="connsiteX22" fmla="*/ 9217106 w 9217106"/>
              <a:gd name="connsiteY22" fmla="*/ 3272464 h 5949934"/>
              <a:gd name="connsiteX23" fmla="*/ 9217106 w 9217106"/>
              <a:gd name="connsiteY23" fmla="*/ 3867457 h 5949934"/>
              <a:gd name="connsiteX24" fmla="*/ 9217106 w 9217106"/>
              <a:gd name="connsiteY24" fmla="*/ 4402951 h 5949934"/>
              <a:gd name="connsiteX25" fmla="*/ 9217106 w 9217106"/>
              <a:gd name="connsiteY25" fmla="*/ 4819447 h 5949934"/>
              <a:gd name="connsiteX26" fmla="*/ 9217106 w 9217106"/>
              <a:gd name="connsiteY26" fmla="*/ 5354941 h 5949934"/>
              <a:gd name="connsiteX27" fmla="*/ 9217106 w 9217106"/>
              <a:gd name="connsiteY27" fmla="*/ 5949934 h 5949934"/>
              <a:gd name="connsiteX28" fmla="*/ 8641037 w 9217106"/>
              <a:gd name="connsiteY28" fmla="*/ 5949934 h 5949934"/>
              <a:gd name="connsiteX29" fmla="*/ 7972797 w 9217106"/>
              <a:gd name="connsiteY29" fmla="*/ 5949934 h 5949934"/>
              <a:gd name="connsiteX30" fmla="*/ 7673241 w 9217106"/>
              <a:gd name="connsiteY30" fmla="*/ 5949934 h 5949934"/>
              <a:gd name="connsiteX31" fmla="*/ 7281514 w 9217106"/>
              <a:gd name="connsiteY31" fmla="*/ 5949934 h 5949934"/>
              <a:gd name="connsiteX32" fmla="*/ 6613274 w 9217106"/>
              <a:gd name="connsiteY32" fmla="*/ 5949934 h 5949934"/>
              <a:gd name="connsiteX33" fmla="*/ 5852862 w 9217106"/>
              <a:gd name="connsiteY33" fmla="*/ 5949934 h 5949934"/>
              <a:gd name="connsiteX34" fmla="*/ 5092451 w 9217106"/>
              <a:gd name="connsiteY34" fmla="*/ 5949934 h 5949934"/>
              <a:gd name="connsiteX35" fmla="*/ 4516382 w 9217106"/>
              <a:gd name="connsiteY35" fmla="*/ 5949934 h 5949934"/>
              <a:gd name="connsiteX36" fmla="*/ 3848142 w 9217106"/>
              <a:gd name="connsiteY36" fmla="*/ 5949934 h 5949934"/>
              <a:gd name="connsiteX37" fmla="*/ 3179902 w 9217106"/>
              <a:gd name="connsiteY37" fmla="*/ 5949934 h 5949934"/>
              <a:gd name="connsiteX38" fmla="*/ 2696004 w 9217106"/>
              <a:gd name="connsiteY38" fmla="*/ 5949934 h 5949934"/>
              <a:gd name="connsiteX39" fmla="*/ 2212105 w 9217106"/>
              <a:gd name="connsiteY39" fmla="*/ 5949934 h 5949934"/>
              <a:gd name="connsiteX40" fmla="*/ 1820378 w 9217106"/>
              <a:gd name="connsiteY40" fmla="*/ 5949934 h 5949934"/>
              <a:gd name="connsiteX41" fmla="*/ 1152138 w 9217106"/>
              <a:gd name="connsiteY41" fmla="*/ 5949934 h 5949934"/>
              <a:gd name="connsiteX42" fmla="*/ 0 w 9217106"/>
              <a:gd name="connsiteY42" fmla="*/ 5949934 h 5949934"/>
              <a:gd name="connsiteX43" fmla="*/ 0 w 9217106"/>
              <a:gd name="connsiteY43" fmla="*/ 5354941 h 5949934"/>
              <a:gd name="connsiteX44" fmla="*/ 0 w 9217106"/>
              <a:gd name="connsiteY44" fmla="*/ 4640949 h 5949934"/>
              <a:gd name="connsiteX45" fmla="*/ 0 w 9217106"/>
              <a:gd name="connsiteY45" fmla="*/ 4164954 h 5949934"/>
              <a:gd name="connsiteX46" fmla="*/ 0 w 9217106"/>
              <a:gd name="connsiteY46" fmla="*/ 3569960 h 5949934"/>
              <a:gd name="connsiteX47" fmla="*/ 0 w 9217106"/>
              <a:gd name="connsiteY47" fmla="*/ 3153465 h 5949934"/>
              <a:gd name="connsiteX48" fmla="*/ 0 w 9217106"/>
              <a:gd name="connsiteY48" fmla="*/ 2498972 h 5949934"/>
              <a:gd name="connsiteX49" fmla="*/ 0 w 9217106"/>
              <a:gd name="connsiteY49" fmla="*/ 1903979 h 5949934"/>
              <a:gd name="connsiteX50" fmla="*/ 0 w 9217106"/>
              <a:gd name="connsiteY50" fmla="*/ 1189987 h 5949934"/>
              <a:gd name="connsiteX51" fmla="*/ 0 w 9217106"/>
              <a:gd name="connsiteY51" fmla="*/ 0 h 594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17106" h="5949934" extrusionOk="0">
                <a:moveTo>
                  <a:pt x="0" y="0"/>
                </a:moveTo>
                <a:cubicBezTo>
                  <a:pt x="161531" y="-29144"/>
                  <a:pt x="272624" y="23854"/>
                  <a:pt x="391727" y="0"/>
                </a:cubicBezTo>
                <a:cubicBezTo>
                  <a:pt x="510830" y="-23854"/>
                  <a:pt x="806620" y="52126"/>
                  <a:pt x="967796" y="0"/>
                </a:cubicBezTo>
                <a:cubicBezTo>
                  <a:pt x="1128972" y="-52126"/>
                  <a:pt x="1396500" y="41455"/>
                  <a:pt x="1728207" y="0"/>
                </a:cubicBezTo>
                <a:cubicBezTo>
                  <a:pt x="2059914" y="-41455"/>
                  <a:pt x="2142871" y="86604"/>
                  <a:pt x="2488619" y="0"/>
                </a:cubicBezTo>
                <a:cubicBezTo>
                  <a:pt x="2834367" y="-86604"/>
                  <a:pt x="2867879" y="20382"/>
                  <a:pt x="3156859" y="0"/>
                </a:cubicBezTo>
                <a:cubicBezTo>
                  <a:pt x="3445839" y="-20382"/>
                  <a:pt x="3430488" y="46462"/>
                  <a:pt x="3548586" y="0"/>
                </a:cubicBezTo>
                <a:cubicBezTo>
                  <a:pt x="3666684" y="-46462"/>
                  <a:pt x="3826285" y="11664"/>
                  <a:pt x="3940313" y="0"/>
                </a:cubicBezTo>
                <a:cubicBezTo>
                  <a:pt x="4054341" y="-11664"/>
                  <a:pt x="4268859" y="25534"/>
                  <a:pt x="4516382" y="0"/>
                </a:cubicBezTo>
                <a:cubicBezTo>
                  <a:pt x="4763905" y="-25534"/>
                  <a:pt x="4828050" y="6002"/>
                  <a:pt x="4908109" y="0"/>
                </a:cubicBezTo>
                <a:cubicBezTo>
                  <a:pt x="4988168" y="-6002"/>
                  <a:pt x="5158965" y="50081"/>
                  <a:pt x="5392007" y="0"/>
                </a:cubicBezTo>
                <a:cubicBezTo>
                  <a:pt x="5625049" y="-50081"/>
                  <a:pt x="5847659" y="22338"/>
                  <a:pt x="5968076" y="0"/>
                </a:cubicBezTo>
                <a:cubicBezTo>
                  <a:pt x="6088493" y="-22338"/>
                  <a:pt x="6378972" y="11619"/>
                  <a:pt x="6544145" y="0"/>
                </a:cubicBezTo>
                <a:cubicBezTo>
                  <a:pt x="6709318" y="-11619"/>
                  <a:pt x="6824007" y="6081"/>
                  <a:pt x="7028043" y="0"/>
                </a:cubicBezTo>
                <a:cubicBezTo>
                  <a:pt x="7232079" y="-6081"/>
                  <a:pt x="7242860" y="20544"/>
                  <a:pt x="7327599" y="0"/>
                </a:cubicBezTo>
                <a:cubicBezTo>
                  <a:pt x="7412338" y="-20544"/>
                  <a:pt x="7759010" y="54855"/>
                  <a:pt x="7995839" y="0"/>
                </a:cubicBezTo>
                <a:cubicBezTo>
                  <a:pt x="8232668" y="-54855"/>
                  <a:pt x="8967774" y="19054"/>
                  <a:pt x="9217106" y="0"/>
                </a:cubicBezTo>
                <a:cubicBezTo>
                  <a:pt x="9237677" y="171946"/>
                  <a:pt x="9191961" y="264361"/>
                  <a:pt x="9217106" y="416495"/>
                </a:cubicBezTo>
                <a:cubicBezTo>
                  <a:pt x="9242251" y="568629"/>
                  <a:pt x="9150581" y="716484"/>
                  <a:pt x="9217106" y="1011489"/>
                </a:cubicBezTo>
                <a:cubicBezTo>
                  <a:pt x="9283631" y="1306494"/>
                  <a:pt x="9183519" y="1348373"/>
                  <a:pt x="9217106" y="1665982"/>
                </a:cubicBezTo>
                <a:cubicBezTo>
                  <a:pt x="9250693" y="1983591"/>
                  <a:pt x="9175163" y="1977222"/>
                  <a:pt x="9217106" y="2141976"/>
                </a:cubicBezTo>
                <a:cubicBezTo>
                  <a:pt x="9259049" y="2306730"/>
                  <a:pt x="9195430" y="2462389"/>
                  <a:pt x="9217106" y="2736970"/>
                </a:cubicBezTo>
                <a:cubicBezTo>
                  <a:pt x="9238782" y="3011551"/>
                  <a:pt x="9180148" y="3070154"/>
                  <a:pt x="9217106" y="3272464"/>
                </a:cubicBezTo>
                <a:cubicBezTo>
                  <a:pt x="9254064" y="3474774"/>
                  <a:pt x="9147144" y="3681321"/>
                  <a:pt x="9217106" y="3867457"/>
                </a:cubicBezTo>
                <a:cubicBezTo>
                  <a:pt x="9287068" y="4053593"/>
                  <a:pt x="9192685" y="4178168"/>
                  <a:pt x="9217106" y="4402951"/>
                </a:cubicBezTo>
                <a:cubicBezTo>
                  <a:pt x="9241527" y="4627734"/>
                  <a:pt x="9174600" y="4702600"/>
                  <a:pt x="9217106" y="4819447"/>
                </a:cubicBezTo>
                <a:cubicBezTo>
                  <a:pt x="9259612" y="4936294"/>
                  <a:pt x="9192487" y="5158249"/>
                  <a:pt x="9217106" y="5354941"/>
                </a:cubicBezTo>
                <a:cubicBezTo>
                  <a:pt x="9241725" y="5551633"/>
                  <a:pt x="9185510" y="5732408"/>
                  <a:pt x="9217106" y="5949934"/>
                </a:cubicBezTo>
                <a:cubicBezTo>
                  <a:pt x="9072070" y="5963427"/>
                  <a:pt x="8846318" y="5920845"/>
                  <a:pt x="8641037" y="5949934"/>
                </a:cubicBezTo>
                <a:cubicBezTo>
                  <a:pt x="8435756" y="5979023"/>
                  <a:pt x="8214661" y="5894734"/>
                  <a:pt x="7972797" y="5949934"/>
                </a:cubicBezTo>
                <a:cubicBezTo>
                  <a:pt x="7730933" y="6005134"/>
                  <a:pt x="7821653" y="5934485"/>
                  <a:pt x="7673241" y="5949934"/>
                </a:cubicBezTo>
                <a:cubicBezTo>
                  <a:pt x="7524829" y="5965383"/>
                  <a:pt x="7398110" y="5939723"/>
                  <a:pt x="7281514" y="5949934"/>
                </a:cubicBezTo>
                <a:cubicBezTo>
                  <a:pt x="7164918" y="5960145"/>
                  <a:pt x="6891047" y="5903317"/>
                  <a:pt x="6613274" y="5949934"/>
                </a:cubicBezTo>
                <a:cubicBezTo>
                  <a:pt x="6335501" y="5996551"/>
                  <a:pt x="6200996" y="5922941"/>
                  <a:pt x="5852862" y="5949934"/>
                </a:cubicBezTo>
                <a:cubicBezTo>
                  <a:pt x="5504728" y="5976927"/>
                  <a:pt x="5319310" y="5897402"/>
                  <a:pt x="5092451" y="5949934"/>
                </a:cubicBezTo>
                <a:cubicBezTo>
                  <a:pt x="4865592" y="6002466"/>
                  <a:pt x="4660088" y="5921249"/>
                  <a:pt x="4516382" y="5949934"/>
                </a:cubicBezTo>
                <a:cubicBezTo>
                  <a:pt x="4372676" y="5978619"/>
                  <a:pt x="4050480" y="5878664"/>
                  <a:pt x="3848142" y="5949934"/>
                </a:cubicBezTo>
                <a:cubicBezTo>
                  <a:pt x="3645804" y="6021204"/>
                  <a:pt x="3325827" y="5919599"/>
                  <a:pt x="3179902" y="5949934"/>
                </a:cubicBezTo>
                <a:cubicBezTo>
                  <a:pt x="3033977" y="5980269"/>
                  <a:pt x="2933258" y="5913897"/>
                  <a:pt x="2696004" y="5949934"/>
                </a:cubicBezTo>
                <a:cubicBezTo>
                  <a:pt x="2458750" y="5985971"/>
                  <a:pt x="2337429" y="5897644"/>
                  <a:pt x="2212105" y="5949934"/>
                </a:cubicBezTo>
                <a:cubicBezTo>
                  <a:pt x="2086781" y="6002224"/>
                  <a:pt x="1901889" y="5928754"/>
                  <a:pt x="1820378" y="5949934"/>
                </a:cubicBezTo>
                <a:cubicBezTo>
                  <a:pt x="1738867" y="5971114"/>
                  <a:pt x="1415750" y="5917366"/>
                  <a:pt x="1152138" y="5949934"/>
                </a:cubicBezTo>
                <a:cubicBezTo>
                  <a:pt x="888526" y="5982502"/>
                  <a:pt x="418551" y="5833655"/>
                  <a:pt x="0" y="5949934"/>
                </a:cubicBezTo>
                <a:cubicBezTo>
                  <a:pt x="-58939" y="5709667"/>
                  <a:pt x="12906" y="5531965"/>
                  <a:pt x="0" y="5354941"/>
                </a:cubicBezTo>
                <a:cubicBezTo>
                  <a:pt x="-12906" y="5177917"/>
                  <a:pt x="59321" y="4813858"/>
                  <a:pt x="0" y="4640949"/>
                </a:cubicBezTo>
                <a:cubicBezTo>
                  <a:pt x="-59321" y="4468040"/>
                  <a:pt x="6491" y="4366069"/>
                  <a:pt x="0" y="4164954"/>
                </a:cubicBezTo>
                <a:cubicBezTo>
                  <a:pt x="-6491" y="3963839"/>
                  <a:pt x="1543" y="3780089"/>
                  <a:pt x="0" y="3569960"/>
                </a:cubicBezTo>
                <a:cubicBezTo>
                  <a:pt x="-1543" y="3359831"/>
                  <a:pt x="39220" y="3284623"/>
                  <a:pt x="0" y="3153465"/>
                </a:cubicBezTo>
                <a:cubicBezTo>
                  <a:pt x="-39220" y="3022307"/>
                  <a:pt x="76250" y="2678638"/>
                  <a:pt x="0" y="2498972"/>
                </a:cubicBezTo>
                <a:cubicBezTo>
                  <a:pt x="-76250" y="2319306"/>
                  <a:pt x="23065" y="2110184"/>
                  <a:pt x="0" y="1903979"/>
                </a:cubicBezTo>
                <a:cubicBezTo>
                  <a:pt x="-23065" y="1697774"/>
                  <a:pt x="8342" y="1454249"/>
                  <a:pt x="0" y="1189987"/>
                </a:cubicBezTo>
                <a:cubicBezTo>
                  <a:pt x="-8342" y="925725"/>
                  <a:pt x="122600" y="315754"/>
                  <a:pt x="0" y="0"/>
                </a:cubicBezTo>
                <a:close/>
              </a:path>
            </a:pathLst>
          </a:custGeom>
          <a:noFill/>
          <a:ln w="38100">
            <a:solidFill>
              <a:schemeClr val="tx1"/>
            </a:solidFill>
            <a:extLst>
              <a:ext uri="{C807C97D-BFC1-408E-A445-0C87EB9F89A2}">
                <ask:lineSketchStyleProps xmlns="" xmlns:ask="http://schemas.microsoft.com/office/drawing/2018/sketchyshapes" sd="401120647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871651-433F-4E5F-96C6-B9F5EA87E35D}"/>
              </a:ext>
            </a:extLst>
          </p:cNvPr>
          <p:cNvSpPr/>
          <p:nvPr/>
        </p:nvSpPr>
        <p:spPr>
          <a:xfrm>
            <a:off x="5266436" y="332535"/>
            <a:ext cx="416652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Capital Goods</a:t>
            </a:r>
            <a:endParaRPr lang="en-US" sz="40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21" name="TextBox 20">
            <a:extLst>
              <a:ext uri="{FF2B5EF4-FFF2-40B4-BE49-F238E27FC236}">
                <a16:creationId xmlns:a16="http://schemas.microsoft.com/office/drawing/2014/main" id="{4A4C7A1C-2EAB-4DFD-B2FD-8BEF11BB79A5}"/>
              </a:ext>
            </a:extLst>
          </p:cNvPr>
          <p:cNvSpPr txBox="1"/>
          <p:nvPr/>
        </p:nvSpPr>
        <p:spPr>
          <a:xfrm>
            <a:off x="524257" y="1499616"/>
            <a:ext cx="9104360" cy="4708981"/>
          </a:xfrm>
          <a:prstGeom prst="rect">
            <a:avLst/>
          </a:prstGeom>
          <a:noFill/>
        </p:spPr>
        <p:txBody>
          <a:bodyPr wrap="square" rtlCol="0">
            <a:spAutoFit/>
          </a:bodyPr>
          <a:lstStyle/>
          <a:p>
            <a:pPr>
              <a:defRPr/>
            </a:pPr>
            <a:r>
              <a:rPr lang="en-US" sz="2000" dirty="0">
                <a:latin typeface="KG First Time In Forever" panose="02000506000000020003" pitchFamily="2" charset="0"/>
                <a:ea typeface="KBScaredStraight" panose="02000603000000000000" pitchFamily="2" charset="0"/>
              </a:rPr>
              <a:t>When a country invests in new machinery, technology, and factories, it is increasing its:</a:t>
            </a:r>
          </a:p>
          <a:p>
            <a:pPr>
              <a:defRPr/>
            </a:pPr>
            <a:endParaRPr lang="en-US" sz="2000" dirty="0">
              <a:latin typeface="KG First Time In Forever" panose="02000506000000020003" pitchFamily="2" charset="0"/>
              <a:ea typeface="KBScaredStraight" panose="02000603000000000000" pitchFamily="2" charset="0"/>
            </a:endParaRPr>
          </a:p>
          <a:p>
            <a:pPr>
              <a:defRPr/>
            </a:pPr>
            <a:r>
              <a:rPr lang="en-US" sz="2000" dirty="0">
                <a:latin typeface="KG First Time In Forever" panose="02000506000000020003" pitchFamily="2" charset="0"/>
                <a:ea typeface="KBScaredStraight" panose="02000603000000000000" pitchFamily="2" charset="0"/>
              </a:rPr>
              <a:t>Write a statement that describes the relationship between a country’s  investment in capital goods and its GDP:</a:t>
            </a:r>
          </a:p>
          <a:p>
            <a:pPr>
              <a:defRPr/>
            </a:pPr>
            <a:endParaRPr lang="en-US" sz="2000" dirty="0">
              <a:latin typeface="KG First Time In Forever" panose="02000506000000020003" pitchFamily="2" charset="0"/>
              <a:ea typeface="KBScaredStraight" panose="02000603000000000000" pitchFamily="2" charset="0"/>
            </a:endParaRPr>
          </a:p>
          <a:p>
            <a:pPr>
              <a:defRPr/>
            </a:pPr>
            <a:endParaRPr lang="en-US" sz="2000" dirty="0">
              <a:latin typeface="KG First Time In Forever" panose="02000506000000020003" pitchFamily="2" charset="0"/>
              <a:ea typeface="KBScaredStraight" panose="02000603000000000000" pitchFamily="2" charset="0"/>
            </a:endParaRPr>
          </a:p>
          <a:p>
            <a:pPr>
              <a:defRPr/>
            </a:pPr>
            <a:r>
              <a:rPr lang="en-US" sz="2000" dirty="0">
                <a:latin typeface="KG First Time In Forever" panose="02000506000000020003" pitchFamily="2" charset="0"/>
                <a:ea typeface="KBScaredStraight" panose="02000603000000000000" pitchFamily="2" charset="0"/>
              </a:rPr>
              <a:t>How have Japan, China, India, and South Korea invested in capital goods? How has this level of investment impacted their economies?</a:t>
            </a:r>
          </a:p>
          <a:p>
            <a:pPr>
              <a:defRPr/>
            </a:pPr>
            <a:endParaRPr lang="en-US" sz="2000" dirty="0">
              <a:latin typeface="KG First Time In Forever" panose="02000506000000020003" pitchFamily="2" charset="0"/>
              <a:ea typeface="KBScaredStraight" panose="02000603000000000000" pitchFamily="2" charset="0"/>
            </a:endParaRPr>
          </a:p>
          <a:p>
            <a:pPr>
              <a:defRPr/>
            </a:pPr>
            <a:endParaRPr lang="en-US" sz="2000" dirty="0">
              <a:latin typeface="KG First Time In Forever" panose="02000506000000020003" pitchFamily="2" charset="0"/>
              <a:ea typeface="KBScaredStraight" panose="02000603000000000000" pitchFamily="2" charset="0"/>
            </a:endParaRPr>
          </a:p>
          <a:p>
            <a:pPr>
              <a:defRPr/>
            </a:pPr>
            <a:endParaRPr lang="en-US" sz="2000" dirty="0">
              <a:latin typeface="KG First Time In Forever" panose="02000506000000020003" pitchFamily="2" charset="0"/>
              <a:ea typeface="KBScaredStraight" panose="02000603000000000000" pitchFamily="2" charset="0"/>
            </a:endParaRPr>
          </a:p>
          <a:p>
            <a:pPr>
              <a:defRPr/>
            </a:pPr>
            <a:endParaRPr lang="en-US" sz="2000" dirty="0">
              <a:latin typeface="KG First Time In Forever" panose="02000506000000020003" pitchFamily="2" charset="0"/>
              <a:ea typeface="KBScaredStraight" panose="02000603000000000000" pitchFamily="2" charset="0"/>
            </a:endParaRPr>
          </a:p>
          <a:p>
            <a:pPr>
              <a:defRPr/>
            </a:pPr>
            <a:r>
              <a:rPr lang="en-US" sz="2000" dirty="0">
                <a:latin typeface="KG First Time In Forever" panose="02000506000000020003" pitchFamily="2" charset="0"/>
                <a:ea typeface="KBScaredStraight" panose="02000603000000000000" pitchFamily="2" charset="0"/>
              </a:rPr>
              <a:t>Describe North Korea’s investment in capital goods. How has this level of investment impacted North Korea’s economy?</a:t>
            </a:r>
          </a:p>
        </p:txBody>
      </p:sp>
    </p:spTree>
    <p:extLst>
      <p:ext uri="{BB962C8B-B14F-4D97-AF65-F5344CB8AC3E}">
        <p14:creationId xmlns:p14="http://schemas.microsoft.com/office/powerpoint/2010/main" val="2239082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p:cNvSpPr/>
          <p:nvPr/>
        </p:nvSpPr>
        <p:spPr>
          <a:xfrm>
            <a:off x="216407" y="169709"/>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408194"/>
            <a:ext cx="514248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411510" y="287491"/>
            <a:ext cx="341067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Evaluate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9" name="TextBox 8">
            <a:extLst>
              <a:ext uri="{FF2B5EF4-FFF2-40B4-BE49-F238E27FC236}">
                <a16:creationId xmlns:a16="http://schemas.microsoft.com/office/drawing/2014/main" id="{9D70CF2F-85EE-4DB8-9E0A-76C7E55134E4}"/>
              </a:ext>
            </a:extLst>
          </p:cNvPr>
          <p:cNvSpPr txBox="1"/>
          <p:nvPr/>
        </p:nvSpPr>
        <p:spPr>
          <a:xfrm>
            <a:off x="397166" y="1303154"/>
            <a:ext cx="3143423" cy="830997"/>
          </a:xfrm>
          <a:prstGeom prst="rect">
            <a:avLst/>
          </a:prstGeom>
          <a:noFill/>
        </p:spPr>
        <p:txBody>
          <a:bodyPr wrap="square" rtlCol="0">
            <a:spAutoFit/>
          </a:bodyPr>
          <a:lstStyle/>
          <a:p>
            <a:pPr algn="ctr"/>
            <a:r>
              <a:rPr lang="en-US" sz="2400" dirty="0">
                <a:latin typeface="KG Sorry Not Sorry" panose="02000506000000020004" pitchFamily="2" charset="0"/>
              </a:rPr>
              <a:t>Use the chart to answer the questions.</a:t>
            </a:r>
          </a:p>
        </p:txBody>
      </p:sp>
      <p:sp>
        <p:nvSpPr>
          <p:cNvPr id="15" name="Rectangle 14">
            <a:extLst>
              <a:ext uri="{FF2B5EF4-FFF2-40B4-BE49-F238E27FC236}">
                <a16:creationId xmlns:a16="http://schemas.microsoft.com/office/drawing/2014/main" id="{D0A58F4D-EC08-4818-80C2-A86DDB2B13BF}"/>
              </a:ext>
            </a:extLst>
          </p:cNvPr>
          <p:cNvSpPr/>
          <p:nvPr/>
        </p:nvSpPr>
        <p:spPr>
          <a:xfrm>
            <a:off x="3656220" y="1414272"/>
            <a:ext cx="5972396" cy="5949934"/>
          </a:xfrm>
          <a:custGeom>
            <a:avLst/>
            <a:gdLst>
              <a:gd name="connsiteX0" fmla="*/ 0 w 5972396"/>
              <a:gd name="connsiteY0" fmla="*/ 0 h 5949934"/>
              <a:gd name="connsiteX1" fmla="*/ 477792 w 5972396"/>
              <a:gd name="connsiteY1" fmla="*/ 0 h 5949934"/>
              <a:gd name="connsiteX2" fmla="*/ 1075031 w 5972396"/>
              <a:gd name="connsiteY2" fmla="*/ 0 h 5949934"/>
              <a:gd name="connsiteX3" fmla="*/ 1791719 w 5972396"/>
              <a:gd name="connsiteY3" fmla="*/ 0 h 5949934"/>
              <a:gd name="connsiteX4" fmla="*/ 2508406 w 5972396"/>
              <a:gd name="connsiteY4" fmla="*/ 0 h 5949934"/>
              <a:gd name="connsiteX5" fmla="*/ 3165370 w 5972396"/>
              <a:gd name="connsiteY5" fmla="*/ 0 h 5949934"/>
              <a:gd name="connsiteX6" fmla="*/ 3643162 w 5972396"/>
              <a:gd name="connsiteY6" fmla="*/ 0 h 5949934"/>
              <a:gd name="connsiteX7" fmla="*/ 4120953 w 5972396"/>
              <a:gd name="connsiteY7" fmla="*/ 0 h 5949934"/>
              <a:gd name="connsiteX8" fmla="*/ 4718193 w 5972396"/>
              <a:gd name="connsiteY8" fmla="*/ 0 h 5949934"/>
              <a:gd name="connsiteX9" fmla="*/ 5195985 w 5972396"/>
              <a:gd name="connsiteY9" fmla="*/ 0 h 5949934"/>
              <a:gd name="connsiteX10" fmla="*/ 5972396 w 5972396"/>
              <a:gd name="connsiteY10" fmla="*/ 0 h 5949934"/>
              <a:gd name="connsiteX11" fmla="*/ 5972396 w 5972396"/>
              <a:gd name="connsiteY11" fmla="*/ 594993 h 5949934"/>
              <a:gd name="connsiteX12" fmla="*/ 5972396 w 5972396"/>
              <a:gd name="connsiteY12" fmla="*/ 1130487 h 5949934"/>
              <a:gd name="connsiteX13" fmla="*/ 5972396 w 5972396"/>
              <a:gd name="connsiteY13" fmla="*/ 1665982 h 5949934"/>
              <a:gd name="connsiteX14" fmla="*/ 5972396 w 5972396"/>
              <a:gd name="connsiteY14" fmla="*/ 2320474 h 5949934"/>
              <a:gd name="connsiteX15" fmla="*/ 5972396 w 5972396"/>
              <a:gd name="connsiteY15" fmla="*/ 3034466 h 5949934"/>
              <a:gd name="connsiteX16" fmla="*/ 5972396 w 5972396"/>
              <a:gd name="connsiteY16" fmla="*/ 3688959 h 5949934"/>
              <a:gd name="connsiteX17" fmla="*/ 5972396 w 5972396"/>
              <a:gd name="connsiteY17" fmla="*/ 4402951 h 5949934"/>
              <a:gd name="connsiteX18" fmla="*/ 5972396 w 5972396"/>
              <a:gd name="connsiteY18" fmla="*/ 4997945 h 5949934"/>
              <a:gd name="connsiteX19" fmla="*/ 5972396 w 5972396"/>
              <a:gd name="connsiteY19" fmla="*/ 5949934 h 5949934"/>
              <a:gd name="connsiteX20" fmla="*/ 5494604 w 5972396"/>
              <a:gd name="connsiteY20" fmla="*/ 5949934 h 5949934"/>
              <a:gd name="connsiteX21" fmla="*/ 5016813 w 5972396"/>
              <a:gd name="connsiteY21" fmla="*/ 5949934 h 5949934"/>
              <a:gd name="connsiteX22" fmla="*/ 4598745 w 5972396"/>
              <a:gd name="connsiteY22" fmla="*/ 5949934 h 5949934"/>
              <a:gd name="connsiteX23" fmla="*/ 4180677 w 5972396"/>
              <a:gd name="connsiteY23" fmla="*/ 5949934 h 5949934"/>
              <a:gd name="connsiteX24" fmla="*/ 3762609 w 5972396"/>
              <a:gd name="connsiteY24" fmla="*/ 5949934 h 5949934"/>
              <a:gd name="connsiteX25" fmla="*/ 3165370 w 5972396"/>
              <a:gd name="connsiteY25" fmla="*/ 5949934 h 5949934"/>
              <a:gd name="connsiteX26" fmla="*/ 2568130 w 5972396"/>
              <a:gd name="connsiteY26" fmla="*/ 5949934 h 5949934"/>
              <a:gd name="connsiteX27" fmla="*/ 1970891 w 5972396"/>
              <a:gd name="connsiteY27" fmla="*/ 5949934 h 5949934"/>
              <a:gd name="connsiteX28" fmla="*/ 1433375 w 5972396"/>
              <a:gd name="connsiteY28" fmla="*/ 5949934 h 5949934"/>
              <a:gd name="connsiteX29" fmla="*/ 776411 w 5972396"/>
              <a:gd name="connsiteY29" fmla="*/ 5949934 h 5949934"/>
              <a:gd name="connsiteX30" fmla="*/ 0 w 5972396"/>
              <a:gd name="connsiteY30" fmla="*/ 5949934 h 5949934"/>
              <a:gd name="connsiteX31" fmla="*/ 0 w 5972396"/>
              <a:gd name="connsiteY31" fmla="*/ 5473939 h 5949934"/>
              <a:gd name="connsiteX32" fmla="*/ 0 w 5972396"/>
              <a:gd name="connsiteY32" fmla="*/ 4878946 h 5949934"/>
              <a:gd name="connsiteX33" fmla="*/ 0 w 5972396"/>
              <a:gd name="connsiteY33" fmla="*/ 4343452 h 5949934"/>
              <a:gd name="connsiteX34" fmla="*/ 0 w 5972396"/>
              <a:gd name="connsiteY34" fmla="*/ 3807958 h 5949934"/>
              <a:gd name="connsiteX35" fmla="*/ 0 w 5972396"/>
              <a:gd name="connsiteY35" fmla="*/ 3212964 h 5949934"/>
              <a:gd name="connsiteX36" fmla="*/ 0 w 5972396"/>
              <a:gd name="connsiteY36" fmla="*/ 2736970 h 5949934"/>
              <a:gd name="connsiteX37" fmla="*/ 0 w 5972396"/>
              <a:gd name="connsiteY37" fmla="*/ 2022978 h 5949934"/>
              <a:gd name="connsiteX38" fmla="*/ 0 w 5972396"/>
              <a:gd name="connsiteY38" fmla="*/ 1487484 h 5949934"/>
              <a:gd name="connsiteX39" fmla="*/ 0 w 5972396"/>
              <a:gd name="connsiteY39" fmla="*/ 892490 h 5949934"/>
              <a:gd name="connsiteX40" fmla="*/ 0 w 5972396"/>
              <a:gd name="connsiteY40" fmla="*/ 0 h 594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972396" h="5949934" extrusionOk="0">
                <a:moveTo>
                  <a:pt x="0" y="0"/>
                </a:moveTo>
                <a:cubicBezTo>
                  <a:pt x="153173" y="-30408"/>
                  <a:pt x="341410" y="35276"/>
                  <a:pt x="477792" y="0"/>
                </a:cubicBezTo>
                <a:cubicBezTo>
                  <a:pt x="614174" y="-35276"/>
                  <a:pt x="926075" y="8281"/>
                  <a:pt x="1075031" y="0"/>
                </a:cubicBezTo>
                <a:cubicBezTo>
                  <a:pt x="1223987" y="-8281"/>
                  <a:pt x="1530341" y="11955"/>
                  <a:pt x="1791719" y="0"/>
                </a:cubicBezTo>
                <a:cubicBezTo>
                  <a:pt x="2053097" y="-11955"/>
                  <a:pt x="2177693" y="27804"/>
                  <a:pt x="2508406" y="0"/>
                </a:cubicBezTo>
                <a:cubicBezTo>
                  <a:pt x="2839119" y="-27804"/>
                  <a:pt x="2857613" y="61149"/>
                  <a:pt x="3165370" y="0"/>
                </a:cubicBezTo>
                <a:cubicBezTo>
                  <a:pt x="3473127" y="-61149"/>
                  <a:pt x="3468061" y="9041"/>
                  <a:pt x="3643162" y="0"/>
                </a:cubicBezTo>
                <a:cubicBezTo>
                  <a:pt x="3818263" y="-9041"/>
                  <a:pt x="3989420" y="41372"/>
                  <a:pt x="4120953" y="0"/>
                </a:cubicBezTo>
                <a:cubicBezTo>
                  <a:pt x="4252486" y="-41372"/>
                  <a:pt x="4456756" y="56463"/>
                  <a:pt x="4718193" y="0"/>
                </a:cubicBezTo>
                <a:cubicBezTo>
                  <a:pt x="4979630" y="-56463"/>
                  <a:pt x="4989492" y="23445"/>
                  <a:pt x="5195985" y="0"/>
                </a:cubicBezTo>
                <a:cubicBezTo>
                  <a:pt x="5402478" y="-23445"/>
                  <a:pt x="5607580" y="62661"/>
                  <a:pt x="5972396" y="0"/>
                </a:cubicBezTo>
                <a:cubicBezTo>
                  <a:pt x="5986324" y="278512"/>
                  <a:pt x="5943717" y="417786"/>
                  <a:pt x="5972396" y="594993"/>
                </a:cubicBezTo>
                <a:cubicBezTo>
                  <a:pt x="6001075" y="772200"/>
                  <a:pt x="5970739" y="989456"/>
                  <a:pt x="5972396" y="1130487"/>
                </a:cubicBezTo>
                <a:cubicBezTo>
                  <a:pt x="5974053" y="1271518"/>
                  <a:pt x="5954625" y="1432929"/>
                  <a:pt x="5972396" y="1665982"/>
                </a:cubicBezTo>
                <a:cubicBezTo>
                  <a:pt x="5990167" y="1899035"/>
                  <a:pt x="5907363" y="2126416"/>
                  <a:pt x="5972396" y="2320474"/>
                </a:cubicBezTo>
                <a:cubicBezTo>
                  <a:pt x="6037429" y="2514532"/>
                  <a:pt x="5915392" y="2688031"/>
                  <a:pt x="5972396" y="3034466"/>
                </a:cubicBezTo>
                <a:cubicBezTo>
                  <a:pt x="6029400" y="3380901"/>
                  <a:pt x="5942686" y="3476428"/>
                  <a:pt x="5972396" y="3688959"/>
                </a:cubicBezTo>
                <a:cubicBezTo>
                  <a:pt x="6002106" y="3901490"/>
                  <a:pt x="5968802" y="4199799"/>
                  <a:pt x="5972396" y="4402951"/>
                </a:cubicBezTo>
                <a:cubicBezTo>
                  <a:pt x="5975990" y="4606103"/>
                  <a:pt x="5905871" y="4702940"/>
                  <a:pt x="5972396" y="4997945"/>
                </a:cubicBezTo>
                <a:cubicBezTo>
                  <a:pt x="6038921" y="5292950"/>
                  <a:pt x="5971770" y="5718100"/>
                  <a:pt x="5972396" y="5949934"/>
                </a:cubicBezTo>
                <a:cubicBezTo>
                  <a:pt x="5770621" y="5987297"/>
                  <a:pt x="5612347" y="5944361"/>
                  <a:pt x="5494604" y="5949934"/>
                </a:cubicBezTo>
                <a:cubicBezTo>
                  <a:pt x="5376861" y="5955507"/>
                  <a:pt x="5155219" y="5941817"/>
                  <a:pt x="5016813" y="5949934"/>
                </a:cubicBezTo>
                <a:cubicBezTo>
                  <a:pt x="4878407" y="5958051"/>
                  <a:pt x="4780471" y="5934328"/>
                  <a:pt x="4598745" y="5949934"/>
                </a:cubicBezTo>
                <a:cubicBezTo>
                  <a:pt x="4417019" y="5965540"/>
                  <a:pt x="4299216" y="5918178"/>
                  <a:pt x="4180677" y="5949934"/>
                </a:cubicBezTo>
                <a:cubicBezTo>
                  <a:pt x="4062138" y="5981690"/>
                  <a:pt x="3885327" y="5932437"/>
                  <a:pt x="3762609" y="5949934"/>
                </a:cubicBezTo>
                <a:cubicBezTo>
                  <a:pt x="3639891" y="5967431"/>
                  <a:pt x="3391965" y="5938368"/>
                  <a:pt x="3165370" y="5949934"/>
                </a:cubicBezTo>
                <a:cubicBezTo>
                  <a:pt x="2938775" y="5961500"/>
                  <a:pt x="2710285" y="5934492"/>
                  <a:pt x="2568130" y="5949934"/>
                </a:cubicBezTo>
                <a:cubicBezTo>
                  <a:pt x="2425975" y="5965376"/>
                  <a:pt x="2265944" y="5884558"/>
                  <a:pt x="1970891" y="5949934"/>
                </a:cubicBezTo>
                <a:cubicBezTo>
                  <a:pt x="1675838" y="6015310"/>
                  <a:pt x="1657443" y="5898613"/>
                  <a:pt x="1433375" y="5949934"/>
                </a:cubicBezTo>
                <a:cubicBezTo>
                  <a:pt x="1209307" y="6001255"/>
                  <a:pt x="993628" y="5930911"/>
                  <a:pt x="776411" y="5949934"/>
                </a:cubicBezTo>
                <a:cubicBezTo>
                  <a:pt x="559194" y="5968957"/>
                  <a:pt x="231051" y="5921408"/>
                  <a:pt x="0" y="5949934"/>
                </a:cubicBezTo>
                <a:cubicBezTo>
                  <a:pt x="-41316" y="5779298"/>
                  <a:pt x="33423" y="5659320"/>
                  <a:pt x="0" y="5473939"/>
                </a:cubicBezTo>
                <a:cubicBezTo>
                  <a:pt x="-33423" y="5288558"/>
                  <a:pt x="57331" y="5074161"/>
                  <a:pt x="0" y="4878946"/>
                </a:cubicBezTo>
                <a:cubicBezTo>
                  <a:pt x="-57331" y="4683731"/>
                  <a:pt x="28850" y="4481477"/>
                  <a:pt x="0" y="4343452"/>
                </a:cubicBezTo>
                <a:cubicBezTo>
                  <a:pt x="-28850" y="4205427"/>
                  <a:pt x="20634" y="4022983"/>
                  <a:pt x="0" y="3807958"/>
                </a:cubicBezTo>
                <a:cubicBezTo>
                  <a:pt x="-20634" y="3592933"/>
                  <a:pt x="27250" y="3459121"/>
                  <a:pt x="0" y="3212964"/>
                </a:cubicBezTo>
                <a:cubicBezTo>
                  <a:pt x="-27250" y="2966807"/>
                  <a:pt x="26478" y="2966471"/>
                  <a:pt x="0" y="2736970"/>
                </a:cubicBezTo>
                <a:cubicBezTo>
                  <a:pt x="-26478" y="2507469"/>
                  <a:pt x="52038" y="2375637"/>
                  <a:pt x="0" y="2022978"/>
                </a:cubicBezTo>
                <a:cubicBezTo>
                  <a:pt x="-52038" y="1670319"/>
                  <a:pt x="57913" y="1724811"/>
                  <a:pt x="0" y="1487484"/>
                </a:cubicBezTo>
                <a:cubicBezTo>
                  <a:pt x="-57913" y="1250157"/>
                  <a:pt x="12641" y="1029966"/>
                  <a:pt x="0" y="892490"/>
                </a:cubicBezTo>
                <a:cubicBezTo>
                  <a:pt x="-12641" y="755014"/>
                  <a:pt x="7512" y="198909"/>
                  <a:pt x="0" y="0"/>
                </a:cubicBezTo>
                <a:close/>
              </a:path>
            </a:pathLst>
          </a:custGeom>
          <a:noFill/>
          <a:ln w="38100">
            <a:solidFill>
              <a:schemeClr val="tx1"/>
            </a:solidFill>
            <a:extLst>
              <a:ext uri="{C807C97D-BFC1-408E-A445-0C87EB9F89A2}">
                <ask:lineSketchStyleProps xmlns="" xmlns:ask="http://schemas.microsoft.com/office/drawing/2018/sketchyshapes" sd="401120647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B59A15-939B-4D84-85A4-0581136EFA34}"/>
              </a:ext>
            </a:extLst>
          </p:cNvPr>
          <p:cNvSpPr/>
          <p:nvPr/>
        </p:nvSpPr>
        <p:spPr>
          <a:xfrm>
            <a:off x="5907997" y="644831"/>
            <a:ext cx="3247685"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Literacy Rate</a:t>
            </a:r>
          </a:p>
        </p:txBody>
      </p:sp>
      <p:sp>
        <p:nvSpPr>
          <p:cNvPr id="20" name="Rectangle 19">
            <a:extLst>
              <a:ext uri="{FF2B5EF4-FFF2-40B4-BE49-F238E27FC236}">
                <a16:creationId xmlns:a16="http://schemas.microsoft.com/office/drawing/2014/main" id="{A1871651-433F-4E5F-96C6-B9F5EA87E35D}"/>
              </a:ext>
            </a:extLst>
          </p:cNvPr>
          <p:cNvSpPr/>
          <p:nvPr/>
        </p:nvSpPr>
        <p:spPr>
          <a:xfrm>
            <a:off x="5549901" y="172597"/>
            <a:ext cx="3959738"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Human Capital &amp;</a:t>
            </a:r>
          </a:p>
        </p:txBody>
      </p:sp>
      <p:sp>
        <p:nvSpPr>
          <p:cNvPr id="21" name="TextBox 20">
            <a:extLst>
              <a:ext uri="{FF2B5EF4-FFF2-40B4-BE49-F238E27FC236}">
                <a16:creationId xmlns:a16="http://schemas.microsoft.com/office/drawing/2014/main" id="{4A4C7A1C-2EAB-4DFD-B2FD-8BEF11BB79A5}"/>
              </a:ext>
            </a:extLst>
          </p:cNvPr>
          <p:cNvSpPr txBox="1"/>
          <p:nvPr/>
        </p:nvSpPr>
        <p:spPr>
          <a:xfrm>
            <a:off x="3668905" y="1499616"/>
            <a:ext cx="5959711" cy="5447645"/>
          </a:xfrm>
          <a:prstGeom prst="rect">
            <a:avLst/>
          </a:prstGeom>
          <a:noFill/>
        </p:spPr>
        <p:txBody>
          <a:bodyPr wrap="square" rtlCol="0">
            <a:spAutoFit/>
          </a:bodyPr>
          <a:lstStyle/>
          <a:p>
            <a:pPr>
              <a:defRPr/>
            </a:pPr>
            <a:r>
              <a:rPr lang="en-US" sz="1500" dirty="0">
                <a:latin typeface="KG First Time In Forever" panose="02000506000000020003" pitchFamily="2" charset="0"/>
                <a:ea typeface="KBScaredStraight" panose="02000603000000000000" pitchFamily="2" charset="0"/>
              </a:rPr>
              <a:t>Japan invests 3.2% of its GDP into education for its citizens—which productive resource is this an example of?</a:t>
            </a:r>
          </a:p>
          <a:p>
            <a:pPr>
              <a:defRPr/>
            </a:pPr>
            <a:endParaRPr lang="en-US" sz="1500" dirty="0">
              <a:latin typeface="KG First Time In Forever" panose="02000506000000020003" pitchFamily="2" charset="0"/>
              <a:ea typeface="KBScaredStraight" panose="02000603000000000000" pitchFamily="2" charset="0"/>
            </a:endParaRPr>
          </a:p>
          <a:p>
            <a:pPr>
              <a:defRPr/>
            </a:pPr>
            <a:r>
              <a:rPr lang="en-US" sz="1500" dirty="0">
                <a:latin typeface="KG First Time In Forever" panose="02000506000000020003" pitchFamily="2" charset="0"/>
                <a:ea typeface="KBScaredStraight" panose="02000603000000000000" pitchFamily="2" charset="0"/>
              </a:rPr>
              <a:t>South Korea’s literacy rate is 98%. What does this mean?</a:t>
            </a:r>
          </a:p>
          <a:p>
            <a:pPr>
              <a:defRPr/>
            </a:pPr>
            <a:endParaRPr lang="en-US" sz="1500" dirty="0">
              <a:latin typeface="KG First Time In Forever" panose="02000506000000020003" pitchFamily="2" charset="0"/>
              <a:ea typeface="KBScaredStraight" panose="02000603000000000000" pitchFamily="2" charset="0"/>
            </a:endParaRPr>
          </a:p>
          <a:p>
            <a:pPr>
              <a:defRPr/>
            </a:pPr>
            <a:r>
              <a:rPr lang="en-US" sz="1500" dirty="0">
                <a:latin typeface="KG First Time In Forever" panose="02000506000000020003" pitchFamily="2" charset="0"/>
                <a:ea typeface="KBScaredStraight" panose="02000603000000000000" pitchFamily="2" charset="0"/>
              </a:rPr>
              <a:t>Explain how the literacy rate ties into a country’s standard of living:</a:t>
            </a:r>
          </a:p>
          <a:p>
            <a:pPr>
              <a:defRPr/>
            </a:pPr>
            <a:endParaRPr lang="en-US" sz="1500" dirty="0">
              <a:latin typeface="KG First Time In Forever" panose="02000506000000020003" pitchFamily="2" charset="0"/>
              <a:ea typeface="KBScaredStraight" panose="02000603000000000000" pitchFamily="2" charset="0"/>
            </a:endParaRPr>
          </a:p>
          <a:p>
            <a:pPr>
              <a:defRPr/>
            </a:pPr>
            <a:endParaRPr lang="en-US" sz="1500" dirty="0">
              <a:latin typeface="KG First Time In Forever" panose="02000506000000020003" pitchFamily="2" charset="0"/>
              <a:ea typeface="KBScaredStraight" panose="02000603000000000000" pitchFamily="2" charset="0"/>
            </a:endParaRPr>
          </a:p>
          <a:p>
            <a:pPr>
              <a:defRPr/>
            </a:pPr>
            <a:r>
              <a:rPr lang="en-US" sz="1500" dirty="0">
                <a:latin typeface="KG First Time In Forever" panose="02000506000000020003" pitchFamily="2" charset="0"/>
                <a:ea typeface="KBScaredStraight" panose="02000603000000000000" pitchFamily="2" charset="0"/>
              </a:rPr>
              <a:t>Based on what you know about literacy rates, which country probably has the highest standard of living—India or Japan? Explain.</a:t>
            </a:r>
          </a:p>
          <a:p>
            <a:pPr>
              <a:defRPr/>
            </a:pPr>
            <a:endParaRPr lang="en-US" sz="1500" dirty="0">
              <a:latin typeface="KG First Time In Forever" panose="02000506000000020003" pitchFamily="2" charset="0"/>
              <a:ea typeface="KBScaredStraight" panose="02000603000000000000" pitchFamily="2" charset="0"/>
            </a:endParaRPr>
          </a:p>
          <a:p>
            <a:pPr>
              <a:defRPr/>
            </a:pPr>
            <a:endParaRPr lang="en-US" sz="1500" dirty="0">
              <a:latin typeface="KG First Time In Forever" panose="02000506000000020003" pitchFamily="2" charset="0"/>
              <a:ea typeface="KBScaredStraight" panose="02000603000000000000" pitchFamily="2" charset="0"/>
            </a:endParaRPr>
          </a:p>
          <a:p>
            <a:pPr>
              <a:defRPr/>
            </a:pPr>
            <a:endParaRPr lang="en-US" sz="1500" dirty="0">
              <a:latin typeface="KG First Time In Forever" panose="02000506000000020003" pitchFamily="2" charset="0"/>
              <a:ea typeface="KBScaredStraight" panose="02000603000000000000" pitchFamily="2" charset="0"/>
            </a:endParaRPr>
          </a:p>
          <a:p>
            <a:pPr>
              <a:defRPr/>
            </a:pPr>
            <a:r>
              <a:rPr lang="en-US" sz="1500" dirty="0">
                <a:latin typeface="KG First Time In Forever" panose="02000506000000020003" pitchFamily="2" charset="0"/>
                <a:ea typeface="KBScaredStraight" panose="02000603000000000000" pitchFamily="2" charset="0"/>
              </a:rPr>
              <a:t>Do you think the SE Asian governments investments in human capital (education, job training, etc.) are having a positive impact on their economies? Explain.</a:t>
            </a:r>
          </a:p>
          <a:p>
            <a:pPr>
              <a:defRPr/>
            </a:pPr>
            <a:endParaRPr lang="en-US" sz="1500" dirty="0">
              <a:latin typeface="KG First Time In Forever" panose="02000506000000020003" pitchFamily="2" charset="0"/>
              <a:ea typeface="KBScaredStraight" panose="02000603000000000000" pitchFamily="2" charset="0"/>
            </a:endParaRPr>
          </a:p>
          <a:p>
            <a:pPr>
              <a:defRPr/>
            </a:pPr>
            <a:endParaRPr lang="en-US" sz="1500" dirty="0">
              <a:latin typeface="KG First Time In Forever" panose="02000506000000020003" pitchFamily="2" charset="0"/>
              <a:ea typeface="KBScaredStraight" panose="02000603000000000000" pitchFamily="2" charset="0"/>
            </a:endParaRPr>
          </a:p>
          <a:p>
            <a:pPr>
              <a:defRPr/>
            </a:pPr>
            <a:endParaRPr lang="en-US" sz="1500" dirty="0">
              <a:latin typeface="KG First Time In Forever" panose="02000506000000020003" pitchFamily="2" charset="0"/>
              <a:ea typeface="KBScaredStraight" panose="02000603000000000000" pitchFamily="2" charset="0"/>
            </a:endParaRPr>
          </a:p>
          <a:p>
            <a:pPr>
              <a:defRPr/>
            </a:pPr>
            <a:r>
              <a:rPr lang="en-US" sz="1500" dirty="0">
                <a:latin typeface="KG First Time In Forever" panose="02000506000000020003" pitchFamily="2" charset="0"/>
                <a:ea typeface="KBScaredStraight" panose="02000603000000000000" pitchFamily="2" charset="0"/>
              </a:rPr>
              <a:t>North Korea has a literacy rate of approximately 100%. Why have these education investments not produced results in North Korea’s economy as easily as in Japan and South Korea’s?</a:t>
            </a:r>
          </a:p>
          <a:p>
            <a:endParaRPr lang="en-US" dirty="0">
              <a:latin typeface="KG First Time In Forever" panose="02000506000000020003" pitchFamily="2" charset="0"/>
            </a:endParaRPr>
          </a:p>
        </p:txBody>
      </p:sp>
      <p:graphicFrame>
        <p:nvGraphicFramePr>
          <p:cNvPr id="10" name="Table 9">
            <a:extLst>
              <a:ext uri="{FF2B5EF4-FFF2-40B4-BE49-F238E27FC236}">
                <a16:creationId xmlns:a16="http://schemas.microsoft.com/office/drawing/2014/main" id="{6B88511C-DECD-4118-8473-CFBA50926288}"/>
              </a:ext>
            </a:extLst>
          </p:cNvPr>
          <p:cNvGraphicFramePr>
            <a:graphicFrameLocks noGrp="1"/>
          </p:cNvGraphicFramePr>
          <p:nvPr>
            <p:extLst>
              <p:ext uri="{D42A27DB-BD31-4B8C-83A1-F6EECF244321}">
                <p14:modId xmlns:p14="http://schemas.microsoft.com/office/powerpoint/2010/main" val="1816509412"/>
              </p:ext>
            </p:extLst>
          </p:nvPr>
        </p:nvGraphicFramePr>
        <p:xfrm>
          <a:off x="424192" y="2134151"/>
          <a:ext cx="3055722" cy="4214337"/>
        </p:xfrm>
        <a:graphic>
          <a:graphicData uri="http://schemas.openxmlformats.org/drawingml/2006/table">
            <a:tbl>
              <a:tblPr firstRow="1" bandRow="1">
                <a:tableStyleId>{5940675A-B579-460E-94D1-54222C63F5DA}</a:tableStyleId>
              </a:tblPr>
              <a:tblGrid>
                <a:gridCol w="2214703">
                  <a:extLst>
                    <a:ext uri="{9D8B030D-6E8A-4147-A177-3AD203B41FA5}">
                      <a16:colId xmlns:a16="http://schemas.microsoft.com/office/drawing/2014/main" val="20000"/>
                    </a:ext>
                  </a:extLst>
                </a:gridCol>
                <a:gridCol w="841019">
                  <a:extLst>
                    <a:ext uri="{9D8B030D-6E8A-4147-A177-3AD203B41FA5}">
                      <a16:colId xmlns:a16="http://schemas.microsoft.com/office/drawing/2014/main" val="20001"/>
                    </a:ext>
                  </a:extLst>
                </a:gridCol>
              </a:tblGrid>
              <a:tr h="707517">
                <a:tc gridSpan="2">
                  <a:txBody>
                    <a:bodyPr/>
                    <a:lstStyle/>
                    <a:p>
                      <a:pPr algn="ctr"/>
                      <a:r>
                        <a:rPr lang="en-US" sz="3200" b="1" dirty="0">
                          <a:latin typeface="KG Sorry Not Sorry" panose="02000506000000020004" pitchFamily="2" charset="0"/>
                        </a:rPr>
                        <a:t>Literacy Rates</a:t>
                      </a:r>
                    </a:p>
                  </a:txBody>
                  <a:tcPr marL="92285" marR="92285" marT="46142" marB="46142" anchor="ctr">
                    <a:solidFill>
                      <a:schemeClr val="bg1">
                        <a:lumMod val="85000"/>
                      </a:schemeClr>
                    </a:solidFill>
                  </a:tcPr>
                </a:tc>
                <a:tc hMerge="1">
                  <a:txBody>
                    <a:bodyPr/>
                    <a:lstStyle/>
                    <a:p>
                      <a:pPr algn="ctr"/>
                      <a:r>
                        <a:rPr lang="en-US" sz="4400" b="1" dirty="0">
                          <a:latin typeface="KG Sorry Not Sorry" panose="02000506000000020004" pitchFamily="2" charset="0"/>
                        </a:rPr>
                        <a:t>Literacy Rate</a:t>
                      </a:r>
                    </a:p>
                  </a:txBody>
                  <a:tcPr marL="92285" marR="92285" marT="46142" marB="46142" anchor="ctr">
                    <a:solidFill>
                      <a:srgbClr val="009999"/>
                    </a:solidFill>
                  </a:tcPr>
                </a:tc>
                <a:extLst>
                  <a:ext uri="{0D108BD9-81ED-4DB2-BD59-A6C34878D82A}">
                    <a16:rowId xmlns:a16="http://schemas.microsoft.com/office/drawing/2014/main" val="10000"/>
                  </a:ext>
                </a:extLst>
              </a:tr>
              <a:tr h="584470">
                <a:tc>
                  <a:txBody>
                    <a:bodyPr/>
                    <a:lstStyle/>
                    <a:p>
                      <a:pPr algn="ctr"/>
                      <a:r>
                        <a:rPr lang="en-US" sz="2400" b="1" dirty="0">
                          <a:latin typeface="KG First Time In Forever" panose="02000506000000020003" pitchFamily="2" charset="0"/>
                        </a:rPr>
                        <a:t>China </a:t>
                      </a:r>
                    </a:p>
                  </a:txBody>
                  <a:tcPr marL="92285" marR="92285" marT="46142" marB="46142" anchor="ctr">
                    <a:solidFill>
                      <a:schemeClr val="bg1"/>
                    </a:solidFill>
                  </a:tcPr>
                </a:tc>
                <a:tc>
                  <a:txBody>
                    <a:bodyPr/>
                    <a:lstStyle/>
                    <a:p>
                      <a:pPr algn="ctr"/>
                      <a:r>
                        <a:rPr lang="en-US" sz="2000" dirty="0">
                          <a:latin typeface="KG First Time In Forever" panose="02000506000000020003" pitchFamily="2" charset="0"/>
                        </a:rPr>
                        <a:t>96.4%</a:t>
                      </a:r>
                    </a:p>
                  </a:txBody>
                  <a:tcPr marL="92285" marR="92285" marT="46142" marB="46142" anchor="ctr">
                    <a:solidFill>
                      <a:schemeClr val="bg1"/>
                    </a:solidFill>
                  </a:tcPr>
                </a:tc>
                <a:extLst>
                  <a:ext uri="{0D108BD9-81ED-4DB2-BD59-A6C34878D82A}">
                    <a16:rowId xmlns:a16="http://schemas.microsoft.com/office/drawing/2014/main" val="10001"/>
                  </a:ext>
                </a:extLst>
              </a:tr>
              <a:tr h="584470">
                <a:tc>
                  <a:txBody>
                    <a:bodyPr/>
                    <a:lstStyle/>
                    <a:p>
                      <a:pPr algn="ctr"/>
                      <a:r>
                        <a:rPr lang="en-US" sz="2400" b="1" dirty="0">
                          <a:latin typeface="KG First Time In Forever" panose="02000506000000020003" pitchFamily="2" charset="0"/>
                        </a:rPr>
                        <a:t>India</a:t>
                      </a:r>
                    </a:p>
                  </a:txBody>
                  <a:tcPr marL="92285" marR="92285" marT="46142" marB="46142" anchor="ctr">
                    <a:solidFill>
                      <a:schemeClr val="bg1"/>
                    </a:solidFill>
                  </a:tcPr>
                </a:tc>
                <a:tc>
                  <a:txBody>
                    <a:bodyPr/>
                    <a:lstStyle/>
                    <a:p>
                      <a:pPr algn="ctr"/>
                      <a:r>
                        <a:rPr lang="en-US" sz="2000" dirty="0">
                          <a:latin typeface="KG First Time In Forever" panose="02000506000000020003" pitchFamily="2" charset="0"/>
                        </a:rPr>
                        <a:t>72.1%</a:t>
                      </a:r>
                    </a:p>
                  </a:txBody>
                  <a:tcPr marL="92285" marR="92285" marT="46142" marB="46142" anchor="ctr">
                    <a:solidFill>
                      <a:schemeClr val="bg1"/>
                    </a:solidFill>
                  </a:tcPr>
                </a:tc>
                <a:extLst>
                  <a:ext uri="{0D108BD9-81ED-4DB2-BD59-A6C34878D82A}">
                    <a16:rowId xmlns:a16="http://schemas.microsoft.com/office/drawing/2014/main" val="10002"/>
                  </a:ext>
                </a:extLst>
              </a:tr>
              <a:tr h="584470">
                <a:tc>
                  <a:txBody>
                    <a:bodyPr/>
                    <a:lstStyle/>
                    <a:p>
                      <a:pPr algn="ctr"/>
                      <a:r>
                        <a:rPr lang="en-US" sz="2400" b="1" dirty="0">
                          <a:latin typeface="KG First Time In Forever" panose="02000506000000020003" pitchFamily="2" charset="0"/>
                        </a:rPr>
                        <a:t>Japan</a:t>
                      </a:r>
                    </a:p>
                  </a:txBody>
                  <a:tcPr marL="92285" marR="92285" marT="46142" marB="46142" anchor="ctr">
                    <a:solidFill>
                      <a:schemeClr val="bg1"/>
                    </a:solidFill>
                  </a:tcPr>
                </a:tc>
                <a:tc>
                  <a:txBody>
                    <a:bodyPr/>
                    <a:lstStyle/>
                    <a:p>
                      <a:pPr algn="ctr"/>
                      <a:r>
                        <a:rPr lang="en-US" sz="2000" dirty="0">
                          <a:latin typeface="KG First Time In Forever" panose="02000506000000020003" pitchFamily="2" charset="0"/>
                        </a:rPr>
                        <a:t>99.%</a:t>
                      </a:r>
                    </a:p>
                  </a:txBody>
                  <a:tcPr marL="92285" marR="92285" marT="46142" marB="46142" anchor="ctr">
                    <a:solidFill>
                      <a:schemeClr val="bg1"/>
                    </a:solidFill>
                  </a:tcPr>
                </a:tc>
                <a:extLst>
                  <a:ext uri="{0D108BD9-81ED-4DB2-BD59-A6C34878D82A}">
                    <a16:rowId xmlns:a16="http://schemas.microsoft.com/office/drawing/2014/main" val="10003"/>
                  </a:ext>
                </a:extLst>
              </a:tr>
              <a:tr h="584470">
                <a:tc>
                  <a:txBody>
                    <a:bodyPr/>
                    <a:lstStyle/>
                    <a:p>
                      <a:pPr algn="ctr"/>
                      <a:r>
                        <a:rPr lang="en-US" sz="2400" b="1" dirty="0">
                          <a:latin typeface="KG First Time In Forever" panose="02000506000000020003" pitchFamily="2" charset="0"/>
                        </a:rPr>
                        <a:t>South Korea</a:t>
                      </a:r>
                    </a:p>
                  </a:txBody>
                  <a:tcPr marL="92285" marR="92285" marT="46142" marB="46142" anchor="ctr">
                    <a:solidFill>
                      <a:schemeClr val="bg1"/>
                    </a:solidFill>
                  </a:tcPr>
                </a:tc>
                <a:tc>
                  <a:txBody>
                    <a:bodyPr/>
                    <a:lstStyle/>
                    <a:p>
                      <a:pPr algn="ctr"/>
                      <a:r>
                        <a:rPr lang="en-US" sz="2000" dirty="0">
                          <a:latin typeface="KG First Time In Forever" panose="02000506000000020003" pitchFamily="2" charset="0"/>
                        </a:rPr>
                        <a:t>98%</a:t>
                      </a:r>
                    </a:p>
                  </a:txBody>
                  <a:tcPr marL="92285" marR="92285" marT="46142" marB="46142" anchor="ctr">
                    <a:solidFill>
                      <a:schemeClr val="bg1"/>
                    </a:solidFill>
                  </a:tcPr>
                </a:tc>
                <a:extLst>
                  <a:ext uri="{0D108BD9-81ED-4DB2-BD59-A6C34878D82A}">
                    <a16:rowId xmlns:a16="http://schemas.microsoft.com/office/drawing/2014/main" val="2032861253"/>
                  </a:ext>
                </a:extLst>
              </a:tr>
              <a:tr h="584470">
                <a:tc>
                  <a:txBody>
                    <a:bodyPr/>
                    <a:lstStyle/>
                    <a:p>
                      <a:pPr algn="ctr"/>
                      <a:r>
                        <a:rPr lang="en-US" sz="2400" b="1" dirty="0">
                          <a:latin typeface="KG First Time In Forever" panose="02000506000000020003" pitchFamily="2" charset="0"/>
                        </a:rPr>
                        <a:t>North Korea</a:t>
                      </a:r>
                    </a:p>
                  </a:txBody>
                  <a:tcPr marL="92285" marR="92285" marT="46142" marB="46142" anchor="ctr">
                    <a:solidFill>
                      <a:schemeClr val="bg1"/>
                    </a:solidFill>
                  </a:tcPr>
                </a:tc>
                <a:tc>
                  <a:txBody>
                    <a:bodyPr/>
                    <a:lstStyle/>
                    <a:p>
                      <a:pPr algn="ctr"/>
                      <a:r>
                        <a:rPr lang="en-US" sz="2000" dirty="0">
                          <a:latin typeface="KG First Time In Forever" panose="02000506000000020003" pitchFamily="2" charset="0"/>
                        </a:rPr>
                        <a:t>100%</a:t>
                      </a:r>
                    </a:p>
                  </a:txBody>
                  <a:tcPr marL="92285" marR="92285" marT="46142" marB="46142" anchor="ctr">
                    <a:solidFill>
                      <a:schemeClr val="bg1"/>
                    </a:solidFill>
                  </a:tcPr>
                </a:tc>
                <a:extLst>
                  <a:ext uri="{0D108BD9-81ED-4DB2-BD59-A6C34878D82A}">
                    <a16:rowId xmlns:a16="http://schemas.microsoft.com/office/drawing/2014/main" val="1745023836"/>
                  </a:ext>
                </a:extLst>
              </a:tr>
              <a:tr h="584470">
                <a:tc>
                  <a:txBody>
                    <a:bodyPr/>
                    <a:lstStyle/>
                    <a:p>
                      <a:pPr algn="ctr"/>
                      <a:r>
                        <a:rPr lang="en-US" sz="2400" b="1" dirty="0">
                          <a:latin typeface="KG First Time In Forever" panose="02000506000000020003" pitchFamily="2" charset="0"/>
                        </a:rPr>
                        <a:t>World Average</a:t>
                      </a:r>
                    </a:p>
                  </a:txBody>
                  <a:tcPr marL="92285" marR="92285" marT="46142" marB="46142" anchor="ctr">
                    <a:solidFill>
                      <a:schemeClr val="bg1">
                        <a:lumMod val="95000"/>
                      </a:schemeClr>
                    </a:solidFill>
                  </a:tcPr>
                </a:tc>
                <a:tc>
                  <a:txBody>
                    <a:bodyPr/>
                    <a:lstStyle/>
                    <a:p>
                      <a:pPr algn="ctr"/>
                      <a:r>
                        <a:rPr lang="en-US" sz="2000" dirty="0">
                          <a:latin typeface="KG First Time In Forever" panose="02000506000000020003" pitchFamily="2" charset="0"/>
                        </a:rPr>
                        <a:t>86%</a:t>
                      </a:r>
                    </a:p>
                  </a:txBody>
                  <a:tcPr marL="92285" marR="92285" marT="46142" marB="46142" anchor="ctr">
                    <a:solidFill>
                      <a:schemeClr val="bg1">
                        <a:lumMod val="95000"/>
                      </a:schemeClr>
                    </a:solidFill>
                  </a:tcPr>
                </a:tc>
                <a:extLst>
                  <a:ext uri="{0D108BD9-81ED-4DB2-BD59-A6C34878D82A}">
                    <a16:rowId xmlns:a16="http://schemas.microsoft.com/office/drawing/2014/main" val="752367787"/>
                  </a:ext>
                </a:extLst>
              </a:tr>
            </a:tbl>
          </a:graphicData>
        </a:graphic>
      </p:graphicFrame>
      <p:pic>
        <p:nvPicPr>
          <p:cNvPr id="12" name="Graphic 11" descr="Storytelling">
            <a:extLst>
              <a:ext uri="{FF2B5EF4-FFF2-40B4-BE49-F238E27FC236}">
                <a16:creationId xmlns:a16="http://schemas.microsoft.com/office/drawing/2014/main" id="{97C78F02-E7BF-45E5-8950-687E376CEF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4742" y="6431469"/>
            <a:ext cx="970458" cy="970458"/>
          </a:xfrm>
          <a:prstGeom prst="rect">
            <a:avLst/>
          </a:prstGeom>
        </p:spPr>
      </p:pic>
    </p:spTree>
    <p:extLst>
      <p:ext uri="{BB962C8B-B14F-4D97-AF65-F5344CB8AC3E}">
        <p14:creationId xmlns:p14="http://schemas.microsoft.com/office/powerpoint/2010/main" val="1939724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p:cNvSpPr/>
          <p:nvPr/>
        </p:nvSpPr>
        <p:spPr>
          <a:xfrm>
            <a:off x="216407" y="169709"/>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408194"/>
            <a:ext cx="514248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411510" y="287491"/>
            <a:ext cx="341067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Evaluate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5" name="Rectangle 14">
            <a:extLst>
              <a:ext uri="{FF2B5EF4-FFF2-40B4-BE49-F238E27FC236}">
                <a16:creationId xmlns:a16="http://schemas.microsoft.com/office/drawing/2014/main" id="{D0A58F4D-EC08-4818-80C2-A86DDB2B13BF}"/>
              </a:ext>
            </a:extLst>
          </p:cNvPr>
          <p:cNvSpPr/>
          <p:nvPr/>
        </p:nvSpPr>
        <p:spPr>
          <a:xfrm>
            <a:off x="411510" y="1326358"/>
            <a:ext cx="9217106" cy="5949934"/>
          </a:xfrm>
          <a:custGeom>
            <a:avLst/>
            <a:gdLst>
              <a:gd name="connsiteX0" fmla="*/ 0 w 9217106"/>
              <a:gd name="connsiteY0" fmla="*/ 0 h 5949934"/>
              <a:gd name="connsiteX1" fmla="*/ 391727 w 9217106"/>
              <a:gd name="connsiteY1" fmla="*/ 0 h 5949934"/>
              <a:gd name="connsiteX2" fmla="*/ 967796 w 9217106"/>
              <a:gd name="connsiteY2" fmla="*/ 0 h 5949934"/>
              <a:gd name="connsiteX3" fmla="*/ 1728207 w 9217106"/>
              <a:gd name="connsiteY3" fmla="*/ 0 h 5949934"/>
              <a:gd name="connsiteX4" fmla="*/ 2488619 w 9217106"/>
              <a:gd name="connsiteY4" fmla="*/ 0 h 5949934"/>
              <a:gd name="connsiteX5" fmla="*/ 3156859 w 9217106"/>
              <a:gd name="connsiteY5" fmla="*/ 0 h 5949934"/>
              <a:gd name="connsiteX6" fmla="*/ 3548586 w 9217106"/>
              <a:gd name="connsiteY6" fmla="*/ 0 h 5949934"/>
              <a:gd name="connsiteX7" fmla="*/ 3940313 w 9217106"/>
              <a:gd name="connsiteY7" fmla="*/ 0 h 5949934"/>
              <a:gd name="connsiteX8" fmla="*/ 4516382 w 9217106"/>
              <a:gd name="connsiteY8" fmla="*/ 0 h 5949934"/>
              <a:gd name="connsiteX9" fmla="*/ 4908109 w 9217106"/>
              <a:gd name="connsiteY9" fmla="*/ 0 h 5949934"/>
              <a:gd name="connsiteX10" fmla="*/ 5392007 w 9217106"/>
              <a:gd name="connsiteY10" fmla="*/ 0 h 5949934"/>
              <a:gd name="connsiteX11" fmla="*/ 5968076 w 9217106"/>
              <a:gd name="connsiteY11" fmla="*/ 0 h 5949934"/>
              <a:gd name="connsiteX12" fmla="*/ 6544145 w 9217106"/>
              <a:gd name="connsiteY12" fmla="*/ 0 h 5949934"/>
              <a:gd name="connsiteX13" fmla="*/ 7028043 w 9217106"/>
              <a:gd name="connsiteY13" fmla="*/ 0 h 5949934"/>
              <a:gd name="connsiteX14" fmla="*/ 7327599 w 9217106"/>
              <a:gd name="connsiteY14" fmla="*/ 0 h 5949934"/>
              <a:gd name="connsiteX15" fmla="*/ 7995839 w 9217106"/>
              <a:gd name="connsiteY15" fmla="*/ 0 h 5949934"/>
              <a:gd name="connsiteX16" fmla="*/ 9217106 w 9217106"/>
              <a:gd name="connsiteY16" fmla="*/ 0 h 5949934"/>
              <a:gd name="connsiteX17" fmla="*/ 9217106 w 9217106"/>
              <a:gd name="connsiteY17" fmla="*/ 416495 h 5949934"/>
              <a:gd name="connsiteX18" fmla="*/ 9217106 w 9217106"/>
              <a:gd name="connsiteY18" fmla="*/ 1011489 h 5949934"/>
              <a:gd name="connsiteX19" fmla="*/ 9217106 w 9217106"/>
              <a:gd name="connsiteY19" fmla="*/ 1665982 h 5949934"/>
              <a:gd name="connsiteX20" fmla="*/ 9217106 w 9217106"/>
              <a:gd name="connsiteY20" fmla="*/ 2141976 h 5949934"/>
              <a:gd name="connsiteX21" fmla="*/ 9217106 w 9217106"/>
              <a:gd name="connsiteY21" fmla="*/ 2736970 h 5949934"/>
              <a:gd name="connsiteX22" fmla="*/ 9217106 w 9217106"/>
              <a:gd name="connsiteY22" fmla="*/ 3272464 h 5949934"/>
              <a:gd name="connsiteX23" fmla="*/ 9217106 w 9217106"/>
              <a:gd name="connsiteY23" fmla="*/ 3867457 h 5949934"/>
              <a:gd name="connsiteX24" fmla="*/ 9217106 w 9217106"/>
              <a:gd name="connsiteY24" fmla="*/ 4402951 h 5949934"/>
              <a:gd name="connsiteX25" fmla="*/ 9217106 w 9217106"/>
              <a:gd name="connsiteY25" fmla="*/ 4819447 h 5949934"/>
              <a:gd name="connsiteX26" fmla="*/ 9217106 w 9217106"/>
              <a:gd name="connsiteY26" fmla="*/ 5354941 h 5949934"/>
              <a:gd name="connsiteX27" fmla="*/ 9217106 w 9217106"/>
              <a:gd name="connsiteY27" fmla="*/ 5949934 h 5949934"/>
              <a:gd name="connsiteX28" fmla="*/ 8641037 w 9217106"/>
              <a:gd name="connsiteY28" fmla="*/ 5949934 h 5949934"/>
              <a:gd name="connsiteX29" fmla="*/ 7972797 w 9217106"/>
              <a:gd name="connsiteY29" fmla="*/ 5949934 h 5949934"/>
              <a:gd name="connsiteX30" fmla="*/ 7673241 w 9217106"/>
              <a:gd name="connsiteY30" fmla="*/ 5949934 h 5949934"/>
              <a:gd name="connsiteX31" fmla="*/ 7281514 w 9217106"/>
              <a:gd name="connsiteY31" fmla="*/ 5949934 h 5949934"/>
              <a:gd name="connsiteX32" fmla="*/ 6613274 w 9217106"/>
              <a:gd name="connsiteY32" fmla="*/ 5949934 h 5949934"/>
              <a:gd name="connsiteX33" fmla="*/ 5852862 w 9217106"/>
              <a:gd name="connsiteY33" fmla="*/ 5949934 h 5949934"/>
              <a:gd name="connsiteX34" fmla="*/ 5092451 w 9217106"/>
              <a:gd name="connsiteY34" fmla="*/ 5949934 h 5949934"/>
              <a:gd name="connsiteX35" fmla="*/ 4516382 w 9217106"/>
              <a:gd name="connsiteY35" fmla="*/ 5949934 h 5949934"/>
              <a:gd name="connsiteX36" fmla="*/ 3848142 w 9217106"/>
              <a:gd name="connsiteY36" fmla="*/ 5949934 h 5949934"/>
              <a:gd name="connsiteX37" fmla="*/ 3179902 w 9217106"/>
              <a:gd name="connsiteY37" fmla="*/ 5949934 h 5949934"/>
              <a:gd name="connsiteX38" fmla="*/ 2696004 w 9217106"/>
              <a:gd name="connsiteY38" fmla="*/ 5949934 h 5949934"/>
              <a:gd name="connsiteX39" fmla="*/ 2212105 w 9217106"/>
              <a:gd name="connsiteY39" fmla="*/ 5949934 h 5949934"/>
              <a:gd name="connsiteX40" fmla="*/ 1820378 w 9217106"/>
              <a:gd name="connsiteY40" fmla="*/ 5949934 h 5949934"/>
              <a:gd name="connsiteX41" fmla="*/ 1152138 w 9217106"/>
              <a:gd name="connsiteY41" fmla="*/ 5949934 h 5949934"/>
              <a:gd name="connsiteX42" fmla="*/ 0 w 9217106"/>
              <a:gd name="connsiteY42" fmla="*/ 5949934 h 5949934"/>
              <a:gd name="connsiteX43" fmla="*/ 0 w 9217106"/>
              <a:gd name="connsiteY43" fmla="*/ 5354941 h 5949934"/>
              <a:gd name="connsiteX44" fmla="*/ 0 w 9217106"/>
              <a:gd name="connsiteY44" fmla="*/ 4640949 h 5949934"/>
              <a:gd name="connsiteX45" fmla="*/ 0 w 9217106"/>
              <a:gd name="connsiteY45" fmla="*/ 4164954 h 5949934"/>
              <a:gd name="connsiteX46" fmla="*/ 0 w 9217106"/>
              <a:gd name="connsiteY46" fmla="*/ 3569960 h 5949934"/>
              <a:gd name="connsiteX47" fmla="*/ 0 w 9217106"/>
              <a:gd name="connsiteY47" fmla="*/ 3153465 h 5949934"/>
              <a:gd name="connsiteX48" fmla="*/ 0 w 9217106"/>
              <a:gd name="connsiteY48" fmla="*/ 2498972 h 5949934"/>
              <a:gd name="connsiteX49" fmla="*/ 0 w 9217106"/>
              <a:gd name="connsiteY49" fmla="*/ 1903979 h 5949934"/>
              <a:gd name="connsiteX50" fmla="*/ 0 w 9217106"/>
              <a:gd name="connsiteY50" fmla="*/ 1189987 h 5949934"/>
              <a:gd name="connsiteX51" fmla="*/ 0 w 9217106"/>
              <a:gd name="connsiteY51" fmla="*/ 0 h 594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17106" h="5949934" extrusionOk="0">
                <a:moveTo>
                  <a:pt x="0" y="0"/>
                </a:moveTo>
                <a:cubicBezTo>
                  <a:pt x="161531" y="-29144"/>
                  <a:pt x="272624" y="23854"/>
                  <a:pt x="391727" y="0"/>
                </a:cubicBezTo>
                <a:cubicBezTo>
                  <a:pt x="510830" y="-23854"/>
                  <a:pt x="806620" y="52126"/>
                  <a:pt x="967796" y="0"/>
                </a:cubicBezTo>
                <a:cubicBezTo>
                  <a:pt x="1128972" y="-52126"/>
                  <a:pt x="1396500" y="41455"/>
                  <a:pt x="1728207" y="0"/>
                </a:cubicBezTo>
                <a:cubicBezTo>
                  <a:pt x="2059914" y="-41455"/>
                  <a:pt x="2142871" y="86604"/>
                  <a:pt x="2488619" y="0"/>
                </a:cubicBezTo>
                <a:cubicBezTo>
                  <a:pt x="2834367" y="-86604"/>
                  <a:pt x="2867879" y="20382"/>
                  <a:pt x="3156859" y="0"/>
                </a:cubicBezTo>
                <a:cubicBezTo>
                  <a:pt x="3445839" y="-20382"/>
                  <a:pt x="3430488" y="46462"/>
                  <a:pt x="3548586" y="0"/>
                </a:cubicBezTo>
                <a:cubicBezTo>
                  <a:pt x="3666684" y="-46462"/>
                  <a:pt x="3826285" y="11664"/>
                  <a:pt x="3940313" y="0"/>
                </a:cubicBezTo>
                <a:cubicBezTo>
                  <a:pt x="4054341" y="-11664"/>
                  <a:pt x="4268859" y="25534"/>
                  <a:pt x="4516382" y="0"/>
                </a:cubicBezTo>
                <a:cubicBezTo>
                  <a:pt x="4763905" y="-25534"/>
                  <a:pt x="4828050" y="6002"/>
                  <a:pt x="4908109" y="0"/>
                </a:cubicBezTo>
                <a:cubicBezTo>
                  <a:pt x="4988168" y="-6002"/>
                  <a:pt x="5158965" y="50081"/>
                  <a:pt x="5392007" y="0"/>
                </a:cubicBezTo>
                <a:cubicBezTo>
                  <a:pt x="5625049" y="-50081"/>
                  <a:pt x="5847659" y="22338"/>
                  <a:pt x="5968076" y="0"/>
                </a:cubicBezTo>
                <a:cubicBezTo>
                  <a:pt x="6088493" y="-22338"/>
                  <a:pt x="6378972" y="11619"/>
                  <a:pt x="6544145" y="0"/>
                </a:cubicBezTo>
                <a:cubicBezTo>
                  <a:pt x="6709318" y="-11619"/>
                  <a:pt x="6824007" y="6081"/>
                  <a:pt x="7028043" y="0"/>
                </a:cubicBezTo>
                <a:cubicBezTo>
                  <a:pt x="7232079" y="-6081"/>
                  <a:pt x="7242860" y="20544"/>
                  <a:pt x="7327599" y="0"/>
                </a:cubicBezTo>
                <a:cubicBezTo>
                  <a:pt x="7412338" y="-20544"/>
                  <a:pt x="7759010" y="54855"/>
                  <a:pt x="7995839" y="0"/>
                </a:cubicBezTo>
                <a:cubicBezTo>
                  <a:pt x="8232668" y="-54855"/>
                  <a:pt x="8967774" y="19054"/>
                  <a:pt x="9217106" y="0"/>
                </a:cubicBezTo>
                <a:cubicBezTo>
                  <a:pt x="9237677" y="171946"/>
                  <a:pt x="9191961" y="264361"/>
                  <a:pt x="9217106" y="416495"/>
                </a:cubicBezTo>
                <a:cubicBezTo>
                  <a:pt x="9242251" y="568629"/>
                  <a:pt x="9150581" y="716484"/>
                  <a:pt x="9217106" y="1011489"/>
                </a:cubicBezTo>
                <a:cubicBezTo>
                  <a:pt x="9283631" y="1306494"/>
                  <a:pt x="9183519" y="1348373"/>
                  <a:pt x="9217106" y="1665982"/>
                </a:cubicBezTo>
                <a:cubicBezTo>
                  <a:pt x="9250693" y="1983591"/>
                  <a:pt x="9175163" y="1977222"/>
                  <a:pt x="9217106" y="2141976"/>
                </a:cubicBezTo>
                <a:cubicBezTo>
                  <a:pt x="9259049" y="2306730"/>
                  <a:pt x="9195430" y="2462389"/>
                  <a:pt x="9217106" y="2736970"/>
                </a:cubicBezTo>
                <a:cubicBezTo>
                  <a:pt x="9238782" y="3011551"/>
                  <a:pt x="9180148" y="3070154"/>
                  <a:pt x="9217106" y="3272464"/>
                </a:cubicBezTo>
                <a:cubicBezTo>
                  <a:pt x="9254064" y="3474774"/>
                  <a:pt x="9147144" y="3681321"/>
                  <a:pt x="9217106" y="3867457"/>
                </a:cubicBezTo>
                <a:cubicBezTo>
                  <a:pt x="9287068" y="4053593"/>
                  <a:pt x="9192685" y="4178168"/>
                  <a:pt x="9217106" y="4402951"/>
                </a:cubicBezTo>
                <a:cubicBezTo>
                  <a:pt x="9241527" y="4627734"/>
                  <a:pt x="9174600" y="4702600"/>
                  <a:pt x="9217106" y="4819447"/>
                </a:cubicBezTo>
                <a:cubicBezTo>
                  <a:pt x="9259612" y="4936294"/>
                  <a:pt x="9192487" y="5158249"/>
                  <a:pt x="9217106" y="5354941"/>
                </a:cubicBezTo>
                <a:cubicBezTo>
                  <a:pt x="9241725" y="5551633"/>
                  <a:pt x="9185510" y="5732408"/>
                  <a:pt x="9217106" y="5949934"/>
                </a:cubicBezTo>
                <a:cubicBezTo>
                  <a:pt x="9072070" y="5963427"/>
                  <a:pt x="8846318" y="5920845"/>
                  <a:pt x="8641037" y="5949934"/>
                </a:cubicBezTo>
                <a:cubicBezTo>
                  <a:pt x="8435756" y="5979023"/>
                  <a:pt x="8214661" y="5894734"/>
                  <a:pt x="7972797" y="5949934"/>
                </a:cubicBezTo>
                <a:cubicBezTo>
                  <a:pt x="7730933" y="6005134"/>
                  <a:pt x="7821653" y="5934485"/>
                  <a:pt x="7673241" y="5949934"/>
                </a:cubicBezTo>
                <a:cubicBezTo>
                  <a:pt x="7524829" y="5965383"/>
                  <a:pt x="7398110" y="5939723"/>
                  <a:pt x="7281514" y="5949934"/>
                </a:cubicBezTo>
                <a:cubicBezTo>
                  <a:pt x="7164918" y="5960145"/>
                  <a:pt x="6891047" y="5903317"/>
                  <a:pt x="6613274" y="5949934"/>
                </a:cubicBezTo>
                <a:cubicBezTo>
                  <a:pt x="6335501" y="5996551"/>
                  <a:pt x="6200996" y="5922941"/>
                  <a:pt x="5852862" y="5949934"/>
                </a:cubicBezTo>
                <a:cubicBezTo>
                  <a:pt x="5504728" y="5976927"/>
                  <a:pt x="5319310" y="5897402"/>
                  <a:pt x="5092451" y="5949934"/>
                </a:cubicBezTo>
                <a:cubicBezTo>
                  <a:pt x="4865592" y="6002466"/>
                  <a:pt x="4660088" y="5921249"/>
                  <a:pt x="4516382" y="5949934"/>
                </a:cubicBezTo>
                <a:cubicBezTo>
                  <a:pt x="4372676" y="5978619"/>
                  <a:pt x="4050480" y="5878664"/>
                  <a:pt x="3848142" y="5949934"/>
                </a:cubicBezTo>
                <a:cubicBezTo>
                  <a:pt x="3645804" y="6021204"/>
                  <a:pt x="3325827" y="5919599"/>
                  <a:pt x="3179902" y="5949934"/>
                </a:cubicBezTo>
                <a:cubicBezTo>
                  <a:pt x="3033977" y="5980269"/>
                  <a:pt x="2933258" y="5913897"/>
                  <a:pt x="2696004" y="5949934"/>
                </a:cubicBezTo>
                <a:cubicBezTo>
                  <a:pt x="2458750" y="5985971"/>
                  <a:pt x="2337429" y="5897644"/>
                  <a:pt x="2212105" y="5949934"/>
                </a:cubicBezTo>
                <a:cubicBezTo>
                  <a:pt x="2086781" y="6002224"/>
                  <a:pt x="1901889" y="5928754"/>
                  <a:pt x="1820378" y="5949934"/>
                </a:cubicBezTo>
                <a:cubicBezTo>
                  <a:pt x="1738867" y="5971114"/>
                  <a:pt x="1415750" y="5917366"/>
                  <a:pt x="1152138" y="5949934"/>
                </a:cubicBezTo>
                <a:cubicBezTo>
                  <a:pt x="888526" y="5982502"/>
                  <a:pt x="418551" y="5833655"/>
                  <a:pt x="0" y="5949934"/>
                </a:cubicBezTo>
                <a:cubicBezTo>
                  <a:pt x="-58939" y="5709667"/>
                  <a:pt x="12906" y="5531965"/>
                  <a:pt x="0" y="5354941"/>
                </a:cubicBezTo>
                <a:cubicBezTo>
                  <a:pt x="-12906" y="5177917"/>
                  <a:pt x="59321" y="4813858"/>
                  <a:pt x="0" y="4640949"/>
                </a:cubicBezTo>
                <a:cubicBezTo>
                  <a:pt x="-59321" y="4468040"/>
                  <a:pt x="6491" y="4366069"/>
                  <a:pt x="0" y="4164954"/>
                </a:cubicBezTo>
                <a:cubicBezTo>
                  <a:pt x="-6491" y="3963839"/>
                  <a:pt x="1543" y="3780089"/>
                  <a:pt x="0" y="3569960"/>
                </a:cubicBezTo>
                <a:cubicBezTo>
                  <a:pt x="-1543" y="3359831"/>
                  <a:pt x="39220" y="3284623"/>
                  <a:pt x="0" y="3153465"/>
                </a:cubicBezTo>
                <a:cubicBezTo>
                  <a:pt x="-39220" y="3022307"/>
                  <a:pt x="76250" y="2678638"/>
                  <a:pt x="0" y="2498972"/>
                </a:cubicBezTo>
                <a:cubicBezTo>
                  <a:pt x="-76250" y="2319306"/>
                  <a:pt x="23065" y="2110184"/>
                  <a:pt x="0" y="1903979"/>
                </a:cubicBezTo>
                <a:cubicBezTo>
                  <a:pt x="-23065" y="1697774"/>
                  <a:pt x="8342" y="1454249"/>
                  <a:pt x="0" y="1189987"/>
                </a:cubicBezTo>
                <a:cubicBezTo>
                  <a:pt x="-8342" y="925725"/>
                  <a:pt x="122600" y="315754"/>
                  <a:pt x="0" y="0"/>
                </a:cubicBezTo>
                <a:close/>
              </a:path>
            </a:pathLst>
          </a:custGeom>
          <a:noFill/>
          <a:ln w="38100">
            <a:solidFill>
              <a:schemeClr val="tx1"/>
            </a:solidFill>
            <a:extLst>
              <a:ext uri="{C807C97D-BFC1-408E-A445-0C87EB9F89A2}">
                <ask:lineSketchStyleProps xmlns="" xmlns:ask="http://schemas.microsoft.com/office/drawing/2018/sketchyshapes" sd="401120647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871651-433F-4E5F-96C6-B9F5EA87E35D}"/>
              </a:ext>
            </a:extLst>
          </p:cNvPr>
          <p:cNvSpPr/>
          <p:nvPr/>
        </p:nvSpPr>
        <p:spPr>
          <a:xfrm>
            <a:off x="5171949" y="332535"/>
            <a:ext cx="4355488"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Entrepreneurship</a:t>
            </a:r>
            <a:endParaRPr lang="en-US" sz="36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21" name="TextBox 20">
            <a:extLst>
              <a:ext uri="{FF2B5EF4-FFF2-40B4-BE49-F238E27FC236}">
                <a16:creationId xmlns:a16="http://schemas.microsoft.com/office/drawing/2014/main" id="{4A4C7A1C-2EAB-4DFD-B2FD-8BEF11BB79A5}"/>
              </a:ext>
            </a:extLst>
          </p:cNvPr>
          <p:cNvSpPr txBox="1"/>
          <p:nvPr/>
        </p:nvSpPr>
        <p:spPr>
          <a:xfrm>
            <a:off x="524257" y="1499616"/>
            <a:ext cx="9104360" cy="4708981"/>
          </a:xfrm>
          <a:prstGeom prst="rect">
            <a:avLst/>
          </a:prstGeom>
          <a:noFill/>
        </p:spPr>
        <p:txBody>
          <a:bodyPr wrap="square" rtlCol="0">
            <a:spAutoFit/>
          </a:bodyPr>
          <a:lstStyle/>
          <a:p>
            <a:r>
              <a:rPr lang="en-US" sz="2000" dirty="0">
                <a:latin typeface="KG First Time In Forever" panose="02000506000000020003" pitchFamily="2" charset="0"/>
              </a:rPr>
              <a:t>Define entrepreneur:</a:t>
            </a:r>
          </a:p>
          <a:p>
            <a:endParaRPr lang="en-US" sz="2000" dirty="0">
              <a:latin typeface="KG First Time In Forever" panose="02000506000000020003" pitchFamily="2" charset="0"/>
            </a:endParaRPr>
          </a:p>
          <a:p>
            <a:r>
              <a:rPr lang="en-US" sz="2000" dirty="0">
                <a:latin typeface="KG First Time In Forever" panose="02000506000000020003" pitchFamily="2" charset="0"/>
              </a:rPr>
              <a:t>What role does entrepreneurship play in a country’s economy? (Why do countries need entrepreneurs?)</a:t>
            </a:r>
          </a:p>
          <a:p>
            <a:endParaRPr lang="en-US" sz="2000" dirty="0">
              <a:latin typeface="KG First Time In Forever" panose="02000506000000020003" pitchFamily="2" charset="0"/>
            </a:endParaRPr>
          </a:p>
          <a:p>
            <a:br>
              <a:rPr lang="en-US" sz="2000" dirty="0">
                <a:latin typeface="KG First Time In Forever" panose="02000506000000020003" pitchFamily="2" charset="0"/>
              </a:rPr>
            </a:br>
            <a:r>
              <a:rPr lang="en-US" sz="2000" dirty="0">
                <a:latin typeface="KG First Time In Forever" panose="02000506000000020003" pitchFamily="2" charset="0"/>
                <a:ea typeface="KBScaredStraight" panose="02000603000000000000" pitchFamily="2" charset="0"/>
              </a:rPr>
              <a:t>Overall, starting a new business in China and India is (easier/harder) than the world average.</a:t>
            </a:r>
          </a:p>
          <a:p>
            <a:endParaRPr lang="en-US" sz="2000" dirty="0">
              <a:latin typeface="KG First Time In Forever" panose="02000506000000020003" pitchFamily="2" charset="0"/>
            </a:endParaRPr>
          </a:p>
          <a:p>
            <a:r>
              <a:rPr lang="en-US" sz="2000" dirty="0">
                <a:latin typeface="KG First Time In Forever" panose="02000506000000020003" pitchFamily="2" charset="0"/>
              </a:rPr>
              <a:t>If you were going to start a business in SE Asia, in which country would you choose to start your business in? Explain.</a:t>
            </a:r>
          </a:p>
          <a:p>
            <a:endParaRPr lang="en-US" sz="2000" dirty="0">
              <a:latin typeface="KG First Time In Forever" panose="02000506000000020003" pitchFamily="2" charset="0"/>
              <a:ea typeface="KBScaredStraight" panose="02000603000000000000" pitchFamily="2" charset="0"/>
            </a:endParaRPr>
          </a:p>
          <a:p>
            <a:endParaRPr lang="en-US" sz="2000" dirty="0">
              <a:latin typeface="KG First Time In Forever" panose="02000506000000020003" pitchFamily="2" charset="0"/>
              <a:ea typeface="KBScaredStraight" panose="02000603000000000000" pitchFamily="2" charset="0"/>
            </a:endParaRPr>
          </a:p>
          <a:p>
            <a:r>
              <a:rPr lang="en-US" sz="2000" dirty="0">
                <a:latin typeface="KG First Time In Forever" panose="02000506000000020003" pitchFamily="2" charset="0"/>
                <a:ea typeface="KBScaredStraight" panose="02000603000000000000" pitchFamily="2" charset="0"/>
              </a:rPr>
              <a:t>Why do you think that North Korea’s overall business freedom (5%) is so low? (Think about what you know about North Korea’s government.)</a:t>
            </a:r>
          </a:p>
        </p:txBody>
      </p:sp>
    </p:spTree>
    <p:extLst>
      <p:ext uri="{BB962C8B-B14F-4D97-AF65-F5344CB8AC3E}">
        <p14:creationId xmlns:p14="http://schemas.microsoft.com/office/powerpoint/2010/main" val="82651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p:cNvSpPr/>
          <p:nvPr/>
        </p:nvSpPr>
        <p:spPr>
          <a:xfrm>
            <a:off x="216407" y="169709"/>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408194"/>
            <a:ext cx="514248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411510" y="287491"/>
            <a:ext cx="341067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Evaluate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9" name="TextBox 8">
            <a:extLst>
              <a:ext uri="{FF2B5EF4-FFF2-40B4-BE49-F238E27FC236}">
                <a16:creationId xmlns:a16="http://schemas.microsoft.com/office/drawing/2014/main" id="{9D70CF2F-85EE-4DB8-9E0A-76C7E55134E4}"/>
              </a:ext>
            </a:extLst>
          </p:cNvPr>
          <p:cNvSpPr txBox="1"/>
          <p:nvPr/>
        </p:nvSpPr>
        <p:spPr>
          <a:xfrm>
            <a:off x="411510" y="1303154"/>
            <a:ext cx="3738011" cy="1077218"/>
          </a:xfrm>
          <a:prstGeom prst="rect">
            <a:avLst/>
          </a:prstGeom>
          <a:noFill/>
        </p:spPr>
        <p:txBody>
          <a:bodyPr wrap="square" rtlCol="0">
            <a:spAutoFit/>
          </a:bodyPr>
          <a:lstStyle/>
          <a:p>
            <a:pPr algn="ctr"/>
            <a:r>
              <a:rPr lang="en-US" sz="3200" dirty="0">
                <a:latin typeface="KG Sorry Not Sorry" panose="02000506000000020004" pitchFamily="2" charset="0"/>
              </a:rPr>
              <a:t>Use the chart to answer the questions.</a:t>
            </a:r>
          </a:p>
        </p:txBody>
      </p:sp>
      <p:sp>
        <p:nvSpPr>
          <p:cNvPr id="15" name="Rectangle 14">
            <a:extLst>
              <a:ext uri="{FF2B5EF4-FFF2-40B4-BE49-F238E27FC236}">
                <a16:creationId xmlns:a16="http://schemas.microsoft.com/office/drawing/2014/main" id="{D0A58F4D-EC08-4818-80C2-A86DDB2B13BF}"/>
              </a:ext>
            </a:extLst>
          </p:cNvPr>
          <p:cNvSpPr/>
          <p:nvPr/>
        </p:nvSpPr>
        <p:spPr>
          <a:xfrm>
            <a:off x="4645152" y="1414272"/>
            <a:ext cx="5001738" cy="5949934"/>
          </a:xfrm>
          <a:custGeom>
            <a:avLst/>
            <a:gdLst>
              <a:gd name="connsiteX0" fmla="*/ 0 w 5001738"/>
              <a:gd name="connsiteY0" fmla="*/ 0 h 5949934"/>
              <a:gd name="connsiteX1" fmla="*/ 455714 w 5001738"/>
              <a:gd name="connsiteY1" fmla="*/ 0 h 5949934"/>
              <a:gd name="connsiteX2" fmla="*/ 1011463 w 5001738"/>
              <a:gd name="connsiteY2" fmla="*/ 0 h 5949934"/>
              <a:gd name="connsiteX3" fmla="*/ 1667246 w 5001738"/>
              <a:gd name="connsiteY3" fmla="*/ 0 h 5949934"/>
              <a:gd name="connsiteX4" fmla="*/ 2323029 w 5001738"/>
              <a:gd name="connsiteY4" fmla="*/ 0 h 5949934"/>
              <a:gd name="connsiteX5" fmla="*/ 2928795 w 5001738"/>
              <a:gd name="connsiteY5" fmla="*/ 0 h 5949934"/>
              <a:gd name="connsiteX6" fmla="*/ 3384509 w 5001738"/>
              <a:gd name="connsiteY6" fmla="*/ 0 h 5949934"/>
              <a:gd name="connsiteX7" fmla="*/ 3840223 w 5001738"/>
              <a:gd name="connsiteY7" fmla="*/ 0 h 5949934"/>
              <a:gd name="connsiteX8" fmla="*/ 4395972 w 5001738"/>
              <a:gd name="connsiteY8" fmla="*/ 0 h 5949934"/>
              <a:gd name="connsiteX9" fmla="*/ 5001738 w 5001738"/>
              <a:gd name="connsiteY9" fmla="*/ 0 h 5949934"/>
              <a:gd name="connsiteX10" fmla="*/ 5001738 w 5001738"/>
              <a:gd name="connsiteY10" fmla="*/ 535494 h 5949934"/>
              <a:gd name="connsiteX11" fmla="*/ 5001738 w 5001738"/>
              <a:gd name="connsiteY11" fmla="*/ 951989 h 5949934"/>
              <a:gd name="connsiteX12" fmla="*/ 5001738 w 5001738"/>
              <a:gd name="connsiteY12" fmla="*/ 1487484 h 5949934"/>
              <a:gd name="connsiteX13" fmla="*/ 5001738 w 5001738"/>
              <a:gd name="connsiteY13" fmla="*/ 2022978 h 5949934"/>
              <a:gd name="connsiteX14" fmla="*/ 5001738 w 5001738"/>
              <a:gd name="connsiteY14" fmla="*/ 2677470 h 5949934"/>
              <a:gd name="connsiteX15" fmla="*/ 5001738 w 5001738"/>
              <a:gd name="connsiteY15" fmla="*/ 3391462 h 5949934"/>
              <a:gd name="connsiteX16" fmla="*/ 5001738 w 5001738"/>
              <a:gd name="connsiteY16" fmla="*/ 4045955 h 5949934"/>
              <a:gd name="connsiteX17" fmla="*/ 5001738 w 5001738"/>
              <a:gd name="connsiteY17" fmla="*/ 4759947 h 5949934"/>
              <a:gd name="connsiteX18" fmla="*/ 5001738 w 5001738"/>
              <a:gd name="connsiteY18" fmla="*/ 5354941 h 5949934"/>
              <a:gd name="connsiteX19" fmla="*/ 5001738 w 5001738"/>
              <a:gd name="connsiteY19" fmla="*/ 5949934 h 5949934"/>
              <a:gd name="connsiteX20" fmla="*/ 4546024 w 5001738"/>
              <a:gd name="connsiteY20" fmla="*/ 5949934 h 5949934"/>
              <a:gd name="connsiteX21" fmla="*/ 4090310 w 5001738"/>
              <a:gd name="connsiteY21" fmla="*/ 5949934 h 5949934"/>
              <a:gd name="connsiteX22" fmla="*/ 3684614 w 5001738"/>
              <a:gd name="connsiteY22" fmla="*/ 5949934 h 5949934"/>
              <a:gd name="connsiteX23" fmla="*/ 3278917 w 5001738"/>
              <a:gd name="connsiteY23" fmla="*/ 5949934 h 5949934"/>
              <a:gd name="connsiteX24" fmla="*/ 2873221 w 5001738"/>
              <a:gd name="connsiteY24" fmla="*/ 5949934 h 5949934"/>
              <a:gd name="connsiteX25" fmla="*/ 2317472 w 5001738"/>
              <a:gd name="connsiteY25" fmla="*/ 5949934 h 5949934"/>
              <a:gd name="connsiteX26" fmla="*/ 1761723 w 5001738"/>
              <a:gd name="connsiteY26" fmla="*/ 5949934 h 5949934"/>
              <a:gd name="connsiteX27" fmla="*/ 1205975 w 5001738"/>
              <a:gd name="connsiteY27" fmla="*/ 5949934 h 5949934"/>
              <a:gd name="connsiteX28" fmla="*/ 700243 w 5001738"/>
              <a:gd name="connsiteY28" fmla="*/ 5949934 h 5949934"/>
              <a:gd name="connsiteX29" fmla="*/ 0 w 5001738"/>
              <a:gd name="connsiteY29" fmla="*/ 5949934 h 5949934"/>
              <a:gd name="connsiteX30" fmla="*/ 0 w 5001738"/>
              <a:gd name="connsiteY30" fmla="*/ 5533439 h 5949934"/>
              <a:gd name="connsiteX31" fmla="*/ 0 w 5001738"/>
              <a:gd name="connsiteY31" fmla="*/ 4819447 h 5949934"/>
              <a:gd name="connsiteX32" fmla="*/ 0 w 5001738"/>
              <a:gd name="connsiteY32" fmla="*/ 4224453 h 5949934"/>
              <a:gd name="connsiteX33" fmla="*/ 0 w 5001738"/>
              <a:gd name="connsiteY33" fmla="*/ 3688959 h 5949934"/>
              <a:gd name="connsiteX34" fmla="*/ 0 w 5001738"/>
              <a:gd name="connsiteY34" fmla="*/ 3153465 h 5949934"/>
              <a:gd name="connsiteX35" fmla="*/ 0 w 5001738"/>
              <a:gd name="connsiteY35" fmla="*/ 2558472 h 5949934"/>
              <a:gd name="connsiteX36" fmla="*/ 0 w 5001738"/>
              <a:gd name="connsiteY36" fmla="*/ 2082477 h 5949934"/>
              <a:gd name="connsiteX37" fmla="*/ 0 w 5001738"/>
              <a:gd name="connsiteY37" fmla="*/ 1368485 h 5949934"/>
              <a:gd name="connsiteX38" fmla="*/ 0 w 5001738"/>
              <a:gd name="connsiteY38" fmla="*/ 832991 h 5949934"/>
              <a:gd name="connsiteX39" fmla="*/ 0 w 5001738"/>
              <a:gd name="connsiteY39" fmla="*/ 0 h 594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01738" h="5949934" extrusionOk="0">
                <a:moveTo>
                  <a:pt x="0" y="0"/>
                </a:moveTo>
                <a:cubicBezTo>
                  <a:pt x="105333" y="-50726"/>
                  <a:pt x="234444" y="41149"/>
                  <a:pt x="455714" y="0"/>
                </a:cubicBezTo>
                <a:cubicBezTo>
                  <a:pt x="676984" y="-41149"/>
                  <a:pt x="766846" y="21645"/>
                  <a:pt x="1011463" y="0"/>
                </a:cubicBezTo>
                <a:cubicBezTo>
                  <a:pt x="1256080" y="-21645"/>
                  <a:pt x="1499086" y="56430"/>
                  <a:pt x="1667246" y="0"/>
                </a:cubicBezTo>
                <a:cubicBezTo>
                  <a:pt x="1835406" y="-56430"/>
                  <a:pt x="2128681" y="18105"/>
                  <a:pt x="2323029" y="0"/>
                </a:cubicBezTo>
                <a:cubicBezTo>
                  <a:pt x="2517377" y="-18105"/>
                  <a:pt x="2754042" y="9605"/>
                  <a:pt x="2928795" y="0"/>
                </a:cubicBezTo>
                <a:cubicBezTo>
                  <a:pt x="3103548" y="-9605"/>
                  <a:pt x="3181036" y="9022"/>
                  <a:pt x="3384509" y="0"/>
                </a:cubicBezTo>
                <a:cubicBezTo>
                  <a:pt x="3587982" y="-9022"/>
                  <a:pt x="3704068" y="9788"/>
                  <a:pt x="3840223" y="0"/>
                </a:cubicBezTo>
                <a:cubicBezTo>
                  <a:pt x="3976378" y="-9788"/>
                  <a:pt x="4246022" y="22789"/>
                  <a:pt x="4395972" y="0"/>
                </a:cubicBezTo>
                <a:cubicBezTo>
                  <a:pt x="4545922" y="-22789"/>
                  <a:pt x="4707648" y="27225"/>
                  <a:pt x="5001738" y="0"/>
                </a:cubicBezTo>
                <a:cubicBezTo>
                  <a:pt x="5063628" y="126816"/>
                  <a:pt x="4981449" y="392153"/>
                  <a:pt x="5001738" y="535494"/>
                </a:cubicBezTo>
                <a:cubicBezTo>
                  <a:pt x="5022027" y="678835"/>
                  <a:pt x="4965571" y="791568"/>
                  <a:pt x="5001738" y="951989"/>
                </a:cubicBezTo>
                <a:cubicBezTo>
                  <a:pt x="5037905" y="1112411"/>
                  <a:pt x="4942637" y="1341455"/>
                  <a:pt x="5001738" y="1487484"/>
                </a:cubicBezTo>
                <a:cubicBezTo>
                  <a:pt x="5060839" y="1633513"/>
                  <a:pt x="4981532" y="1793725"/>
                  <a:pt x="5001738" y="2022978"/>
                </a:cubicBezTo>
                <a:cubicBezTo>
                  <a:pt x="5021944" y="2252231"/>
                  <a:pt x="4936705" y="2483412"/>
                  <a:pt x="5001738" y="2677470"/>
                </a:cubicBezTo>
                <a:cubicBezTo>
                  <a:pt x="5066771" y="2871528"/>
                  <a:pt x="4944734" y="3045027"/>
                  <a:pt x="5001738" y="3391462"/>
                </a:cubicBezTo>
                <a:cubicBezTo>
                  <a:pt x="5058742" y="3737897"/>
                  <a:pt x="4972028" y="3833424"/>
                  <a:pt x="5001738" y="4045955"/>
                </a:cubicBezTo>
                <a:cubicBezTo>
                  <a:pt x="5031448" y="4258486"/>
                  <a:pt x="4998144" y="4556795"/>
                  <a:pt x="5001738" y="4759947"/>
                </a:cubicBezTo>
                <a:cubicBezTo>
                  <a:pt x="5005332" y="4963099"/>
                  <a:pt x="4935213" y="5059936"/>
                  <a:pt x="5001738" y="5354941"/>
                </a:cubicBezTo>
                <a:cubicBezTo>
                  <a:pt x="5068263" y="5649946"/>
                  <a:pt x="4957604" y="5716190"/>
                  <a:pt x="5001738" y="5949934"/>
                </a:cubicBezTo>
                <a:cubicBezTo>
                  <a:pt x="4822275" y="5951801"/>
                  <a:pt x="4696921" y="5948462"/>
                  <a:pt x="4546024" y="5949934"/>
                </a:cubicBezTo>
                <a:cubicBezTo>
                  <a:pt x="4395127" y="5951406"/>
                  <a:pt x="4254217" y="5905275"/>
                  <a:pt x="4090310" y="5949934"/>
                </a:cubicBezTo>
                <a:cubicBezTo>
                  <a:pt x="3926403" y="5994593"/>
                  <a:pt x="3855516" y="5936963"/>
                  <a:pt x="3684614" y="5949934"/>
                </a:cubicBezTo>
                <a:cubicBezTo>
                  <a:pt x="3513712" y="5962905"/>
                  <a:pt x="3474045" y="5946275"/>
                  <a:pt x="3278917" y="5949934"/>
                </a:cubicBezTo>
                <a:cubicBezTo>
                  <a:pt x="3083789" y="5953593"/>
                  <a:pt x="3045189" y="5943741"/>
                  <a:pt x="2873221" y="5949934"/>
                </a:cubicBezTo>
                <a:cubicBezTo>
                  <a:pt x="2701253" y="5956127"/>
                  <a:pt x="2459700" y="5902503"/>
                  <a:pt x="2317472" y="5949934"/>
                </a:cubicBezTo>
                <a:cubicBezTo>
                  <a:pt x="2175244" y="5997365"/>
                  <a:pt x="1929410" y="5927164"/>
                  <a:pt x="1761723" y="5949934"/>
                </a:cubicBezTo>
                <a:cubicBezTo>
                  <a:pt x="1594036" y="5972704"/>
                  <a:pt x="1420236" y="5918885"/>
                  <a:pt x="1205975" y="5949934"/>
                </a:cubicBezTo>
                <a:cubicBezTo>
                  <a:pt x="991714" y="5980983"/>
                  <a:pt x="881962" y="5892136"/>
                  <a:pt x="700243" y="5949934"/>
                </a:cubicBezTo>
                <a:cubicBezTo>
                  <a:pt x="518524" y="6007732"/>
                  <a:pt x="161410" y="5882330"/>
                  <a:pt x="0" y="5949934"/>
                </a:cubicBezTo>
                <a:cubicBezTo>
                  <a:pt x="-1160" y="5757275"/>
                  <a:pt x="805" y="5669787"/>
                  <a:pt x="0" y="5533439"/>
                </a:cubicBezTo>
                <a:cubicBezTo>
                  <a:pt x="-805" y="5397091"/>
                  <a:pt x="64086" y="5118493"/>
                  <a:pt x="0" y="4819447"/>
                </a:cubicBezTo>
                <a:cubicBezTo>
                  <a:pt x="-64086" y="4520401"/>
                  <a:pt x="55294" y="4424467"/>
                  <a:pt x="0" y="4224453"/>
                </a:cubicBezTo>
                <a:cubicBezTo>
                  <a:pt x="-55294" y="4024439"/>
                  <a:pt x="28850" y="3826984"/>
                  <a:pt x="0" y="3688959"/>
                </a:cubicBezTo>
                <a:cubicBezTo>
                  <a:pt x="-28850" y="3550934"/>
                  <a:pt x="20634" y="3368490"/>
                  <a:pt x="0" y="3153465"/>
                </a:cubicBezTo>
                <a:cubicBezTo>
                  <a:pt x="-20634" y="2938440"/>
                  <a:pt x="28677" y="2804050"/>
                  <a:pt x="0" y="2558472"/>
                </a:cubicBezTo>
                <a:cubicBezTo>
                  <a:pt x="-28677" y="2312894"/>
                  <a:pt x="21902" y="2318970"/>
                  <a:pt x="0" y="2082477"/>
                </a:cubicBezTo>
                <a:cubicBezTo>
                  <a:pt x="-21902" y="1845984"/>
                  <a:pt x="52038" y="1721144"/>
                  <a:pt x="0" y="1368485"/>
                </a:cubicBezTo>
                <a:cubicBezTo>
                  <a:pt x="-52038" y="1015826"/>
                  <a:pt x="57913" y="1070318"/>
                  <a:pt x="0" y="832991"/>
                </a:cubicBezTo>
                <a:cubicBezTo>
                  <a:pt x="-57913" y="595664"/>
                  <a:pt x="42166" y="181906"/>
                  <a:pt x="0" y="0"/>
                </a:cubicBezTo>
                <a:close/>
              </a:path>
            </a:pathLst>
          </a:custGeom>
          <a:noFill/>
          <a:ln w="38100">
            <a:solidFill>
              <a:schemeClr val="tx1"/>
            </a:solidFill>
            <a:extLst>
              <a:ext uri="{C807C97D-BFC1-408E-A445-0C87EB9F89A2}">
                <ask:lineSketchStyleProps xmlns="" xmlns:ask="http://schemas.microsoft.com/office/drawing/2018/sketchyshapes" sd="401120647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B59A15-939B-4D84-85A4-0581136EFA34}"/>
              </a:ext>
            </a:extLst>
          </p:cNvPr>
          <p:cNvSpPr/>
          <p:nvPr/>
        </p:nvSpPr>
        <p:spPr>
          <a:xfrm>
            <a:off x="5157216" y="302128"/>
            <a:ext cx="44678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GDP per Capita</a:t>
            </a:r>
          </a:p>
        </p:txBody>
      </p:sp>
      <p:sp>
        <p:nvSpPr>
          <p:cNvPr id="21" name="TextBox 20">
            <a:extLst>
              <a:ext uri="{FF2B5EF4-FFF2-40B4-BE49-F238E27FC236}">
                <a16:creationId xmlns:a16="http://schemas.microsoft.com/office/drawing/2014/main" id="{4A4C7A1C-2EAB-4DFD-B2FD-8BEF11BB79A5}"/>
              </a:ext>
            </a:extLst>
          </p:cNvPr>
          <p:cNvSpPr txBox="1"/>
          <p:nvPr/>
        </p:nvSpPr>
        <p:spPr>
          <a:xfrm>
            <a:off x="4668830" y="1499616"/>
            <a:ext cx="4898826" cy="6940361"/>
          </a:xfrm>
          <a:prstGeom prst="rect">
            <a:avLst/>
          </a:prstGeom>
          <a:noFill/>
        </p:spPr>
        <p:txBody>
          <a:bodyPr wrap="square" rtlCol="0">
            <a:spAutoFit/>
          </a:bodyPr>
          <a:lstStyle/>
          <a:p>
            <a:r>
              <a:rPr lang="en-US" sz="1700" dirty="0">
                <a:latin typeface="KG First Time In Forever" panose="02000506000000020003" pitchFamily="2" charset="0"/>
              </a:rPr>
              <a:t>Define GDP: </a:t>
            </a:r>
          </a:p>
          <a:p>
            <a:r>
              <a:rPr lang="en-US" sz="1700" dirty="0">
                <a:solidFill>
                  <a:srgbClr val="FF0000"/>
                </a:solidFill>
                <a:latin typeface="KG First Time In Forever" panose="02000506000000020003" pitchFamily="2" charset="0"/>
              </a:rPr>
              <a:t>amount of goods and services produced within a country in a year</a:t>
            </a:r>
            <a:endParaRPr lang="en-US" sz="1700" dirty="0">
              <a:latin typeface="KG First Time In Forever" panose="02000506000000020003" pitchFamily="2" charset="0"/>
            </a:endParaRPr>
          </a:p>
          <a:p>
            <a:r>
              <a:rPr lang="en-US" sz="1700" dirty="0">
                <a:latin typeface="KG First Time In Forever" panose="02000506000000020003" pitchFamily="2" charset="0"/>
              </a:rPr>
              <a:t>Define GDP per Capita: </a:t>
            </a:r>
          </a:p>
          <a:p>
            <a:r>
              <a:rPr lang="en-US" sz="1700" dirty="0">
                <a:solidFill>
                  <a:srgbClr val="FF0000"/>
                </a:solidFill>
                <a:latin typeface="KG First Time In Forever" panose="02000506000000020003" pitchFamily="2" charset="0"/>
              </a:rPr>
              <a:t>the annual income of a country’s people</a:t>
            </a:r>
            <a:endParaRPr lang="en-US" sz="1700" dirty="0">
              <a:latin typeface="KG First Time In Forever" panose="02000506000000020003" pitchFamily="2" charset="0"/>
            </a:endParaRPr>
          </a:p>
          <a:p>
            <a:r>
              <a:rPr lang="en-US" sz="1700" dirty="0">
                <a:latin typeface="KG First Time In Forever" panose="02000506000000020003" pitchFamily="2" charset="0"/>
              </a:rPr>
              <a:t>How does a country’s GDP per capita impact its standard of living? </a:t>
            </a:r>
          </a:p>
          <a:p>
            <a:r>
              <a:rPr lang="en-US" sz="1700" dirty="0">
                <a:solidFill>
                  <a:srgbClr val="FF0000"/>
                </a:solidFill>
                <a:latin typeface="KG First Time In Forever" panose="02000506000000020003" pitchFamily="2" charset="0"/>
              </a:rPr>
              <a:t>The higher the GDP per capita, the higher the standard of living (and vice versa)</a:t>
            </a:r>
          </a:p>
          <a:p>
            <a:r>
              <a:rPr lang="en-US" sz="1700" dirty="0">
                <a:latin typeface="KG First Time In Forever" panose="02000506000000020003" pitchFamily="2" charset="0"/>
              </a:rPr>
              <a:t>Which SE Asian country has the lowest GDP per capita? Who makes the economic decisions in this country? </a:t>
            </a:r>
          </a:p>
          <a:p>
            <a:r>
              <a:rPr lang="en-US" sz="1700" dirty="0">
                <a:solidFill>
                  <a:srgbClr val="FF0000"/>
                </a:solidFill>
                <a:latin typeface="KG First Time In Forever" panose="02000506000000020003" pitchFamily="2" charset="0"/>
              </a:rPr>
              <a:t>North Korea; the government </a:t>
            </a:r>
            <a:endParaRPr lang="en-US" sz="1700" dirty="0">
              <a:latin typeface="KG First Time In Forever" panose="02000506000000020003" pitchFamily="2" charset="0"/>
            </a:endParaRPr>
          </a:p>
          <a:p>
            <a:r>
              <a:rPr lang="en-US" sz="1700" dirty="0">
                <a:latin typeface="KG First Time In Forever" panose="02000506000000020003" pitchFamily="2" charset="0"/>
              </a:rPr>
              <a:t>Which SE Asian country has the highest GDP per capita? What can you infer about this country’s standard of living when compared to the standard of living in the United States? What does this say about the standard of living of SE Asia as a whole region? </a:t>
            </a:r>
            <a:r>
              <a:rPr lang="en-US" sz="1700" dirty="0">
                <a:solidFill>
                  <a:srgbClr val="FF0000"/>
                </a:solidFill>
                <a:latin typeface="KG First Time In Forever" panose="02000506000000020003" pitchFamily="2" charset="0"/>
              </a:rPr>
              <a:t>Japan; even though the GDP per capita is higher than the other countries in SE Asia, it is still lower than the US’. The standard of living is higher in the US than in Japan (and the rest of SE Asia). </a:t>
            </a:r>
          </a:p>
          <a:p>
            <a:endParaRPr lang="en-US" sz="1700" dirty="0">
              <a:solidFill>
                <a:srgbClr val="FF0000"/>
              </a:solidFill>
              <a:latin typeface="KG First Time In Forever" panose="02000506000000020003" pitchFamily="2" charset="0"/>
            </a:endParaRPr>
          </a:p>
          <a:p>
            <a:endParaRPr lang="en-US" dirty="0">
              <a:latin typeface="KG First Time In Forever" panose="02000506000000020003" pitchFamily="2" charset="0"/>
            </a:endParaRPr>
          </a:p>
          <a:p>
            <a:endParaRPr lang="en-US" dirty="0">
              <a:latin typeface="KG First Time In Forever" panose="02000506000000020003" pitchFamily="2" charset="0"/>
            </a:endParaRPr>
          </a:p>
          <a:p>
            <a:endParaRPr lang="en-US" dirty="0">
              <a:latin typeface="KG First Time In Forever" panose="02000506000000020003" pitchFamily="2" charset="0"/>
            </a:endParaRPr>
          </a:p>
        </p:txBody>
      </p:sp>
      <p:pic>
        <p:nvPicPr>
          <p:cNvPr id="10" name="Graphic 9" descr="Money with solid fill">
            <a:extLst>
              <a:ext uri="{FF2B5EF4-FFF2-40B4-BE49-F238E27FC236}">
                <a16:creationId xmlns:a16="http://schemas.microsoft.com/office/drawing/2014/main" id="{55DD4EAF-A3D1-40E8-92B1-4548B71EFE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0003" y="6083440"/>
            <a:ext cx="1401469" cy="1401469"/>
          </a:xfrm>
          <a:prstGeom prst="rect">
            <a:avLst/>
          </a:prstGeom>
        </p:spPr>
      </p:pic>
      <p:pic>
        <p:nvPicPr>
          <p:cNvPr id="12" name="Picture 11" descr="Table&#10;&#10;Description automatically generated">
            <a:extLst>
              <a:ext uri="{FF2B5EF4-FFF2-40B4-BE49-F238E27FC236}">
                <a16:creationId xmlns:a16="http://schemas.microsoft.com/office/drawing/2014/main" id="{18F0201B-568C-4C5E-A6FE-B056EDACBED1}"/>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319349" y="2380372"/>
            <a:ext cx="4246539" cy="3861788"/>
          </a:xfrm>
          <a:prstGeom prst="rect">
            <a:avLst/>
          </a:prstGeom>
        </p:spPr>
      </p:pic>
    </p:spTree>
    <p:extLst>
      <p:ext uri="{BB962C8B-B14F-4D97-AF65-F5344CB8AC3E}">
        <p14:creationId xmlns:p14="http://schemas.microsoft.com/office/powerpoint/2010/main" val="2921274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p:cNvSpPr/>
          <p:nvPr/>
        </p:nvSpPr>
        <p:spPr>
          <a:xfrm>
            <a:off x="216407" y="169709"/>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408194"/>
            <a:ext cx="514248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411510" y="287491"/>
            <a:ext cx="341067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Evaluate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5" name="Rectangle 14">
            <a:extLst>
              <a:ext uri="{FF2B5EF4-FFF2-40B4-BE49-F238E27FC236}">
                <a16:creationId xmlns:a16="http://schemas.microsoft.com/office/drawing/2014/main" id="{D0A58F4D-EC08-4818-80C2-A86DDB2B13BF}"/>
              </a:ext>
            </a:extLst>
          </p:cNvPr>
          <p:cNvSpPr/>
          <p:nvPr/>
        </p:nvSpPr>
        <p:spPr>
          <a:xfrm>
            <a:off x="411510" y="1326358"/>
            <a:ext cx="9217106" cy="5949934"/>
          </a:xfrm>
          <a:custGeom>
            <a:avLst/>
            <a:gdLst>
              <a:gd name="connsiteX0" fmla="*/ 0 w 9217106"/>
              <a:gd name="connsiteY0" fmla="*/ 0 h 5949934"/>
              <a:gd name="connsiteX1" fmla="*/ 391727 w 9217106"/>
              <a:gd name="connsiteY1" fmla="*/ 0 h 5949934"/>
              <a:gd name="connsiteX2" fmla="*/ 967796 w 9217106"/>
              <a:gd name="connsiteY2" fmla="*/ 0 h 5949934"/>
              <a:gd name="connsiteX3" fmla="*/ 1728207 w 9217106"/>
              <a:gd name="connsiteY3" fmla="*/ 0 h 5949934"/>
              <a:gd name="connsiteX4" fmla="*/ 2488619 w 9217106"/>
              <a:gd name="connsiteY4" fmla="*/ 0 h 5949934"/>
              <a:gd name="connsiteX5" fmla="*/ 3156859 w 9217106"/>
              <a:gd name="connsiteY5" fmla="*/ 0 h 5949934"/>
              <a:gd name="connsiteX6" fmla="*/ 3548586 w 9217106"/>
              <a:gd name="connsiteY6" fmla="*/ 0 h 5949934"/>
              <a:gd name="connsiteX7" fmla="*/ 3940313 w 9217106"/>
              <a:gd name="connsiteY7" fmla="*/ 0 h 5949934"/>
              <a:gd name="connsiteX8" fmla="*/ 4516382 w 9217106"/>
              <a:gd name="connsiteY8" fmla="*/ 0 h 5949934"/>
              <a:gd name="connsiteX9" fmla="*/ 4908109 w 9217106"/>
              <a:gd name="connsiteY9" fmla="*/ 0 h 5949934"/>
              <a:gd name="connsiteX10" fmla="*/ 5392007 w 9217106"/>
              <a:gd name="connsiteY10" fmla="*/ 0 h 5949934"/>
              <a:gd name="connsiteX11" fmla="*/ 5968076 w 9217106"/>
              <a:gd name="connsiteY11" fmla="*/ 0 h 5949934"/>
              <a:gd name="connsiteX12" fmla="*/ 6544145 w 9217106"/>
              <a:gd name="connsiteY12" fmla="*/ 0 h 5949934"/>
              <a:gd name="connsiteX13" fmla="*/ 7028043 w 9217106"/>
              <a:gd name="connsiteY13" fmla="*/ 0 h 5949934"/>
              <a:gd name="connsiteX14" fmla="*/ 7327599 w 9217106"/>
              <a:gd name="connsiteY14" fmla="*/ 0 h 5949934"/>
              <a:gd name="connsiteX15" fmla="*/ 7995839 w 9217106"/>
              <a:gd name="connsiteY15" fmla="*/ 0 h 5949934"/>
              <a:gd name="connsiteX16" fmla="*/ 9217106 w 9217106"/>
              <a:gd name="connsiteY16" fmla="*/ 0 h 5949934"/>
              <a:gd name="connsiteX17" fmla="*/ 9217106 w 9217106"/>
              <a:gd name="connsiteY17" fmla="*/ 416495 h 5949934"/>
              <a:gd name="connsiteX18" fmla="*/ 9217106 w 9217106"/>
              <a:gd name="connsiteY18" fmla="*/ 1011489 h 5949934"/>
              <a:gd name="connsiteX19" fmla="*/ 9217106 w 9217106"/>
              <a:gd name="connsiteY19" fmla="*/ 1665982 h 5949934"/>
              <a:gd name="connsiteX20" fmla="*/ 9217106 w 9217106"/>
              <a:gd name="connsiteY20" fmla="*/ 2141976 h 5949934"/>
              <a:gd name="connsiteX21" fmla="*/ 9217106 w 9217106"/>
              <a:gd name="connsiteY21" fmla="*/ 2736970 h 5949934"/>
              <a:gd name="connsiteX22" fmla="*/ 9217106 w 9217106"/>
              <a:gd name="connsiteY22" fmla="*/ 3272464 h 5949934"/>
              <a:gd name="connsiteX23" fmla="*/ 9217106 w 9217106"/>
              <a:gd name="connsiteY23" fmla="*/ 3867457 h 5949934"/>
              <a:gd name="connsiteX24" fmla="*/ 9217106 w 9217106"/>
              <a:gd name="connsiteY24" fmla="*/ 4402951 h 5949934"/>
              <a:gd name="connsiteX25" fmla="*/ 9217106 w 9217106"/>
              <a:gd name="connsiteY25" fmla="*/ 4819447 h 5949934"/>
              <a:gd name="connsiteX26" fmla="*/ 9217106 w 9217106"/>
              <a:gd name="connsiteY26" fmla="*/ 5354941 h 5949934"/>
              <a:gd name="connsiteX27" fmla="*/ 9217106 w 9217106"/>
              <a:gd name="connsiteY27" fmla="*/ 5949934 h 5949934"/>
              <a:gd name="connsiteX28" fmla="*/ 8641037 w 9217106"/>
              <a:gd name="connsiteY28" fmla="*/ 5949934 h 5949934"/>
              <a:gd name="connsiteX29" fmla="*/ 7972797 w 9217106"/>
              <a:gd name="connsiteY29" fmla="*/ 5949934 h 5949934"/>
              <a:gd name="connsiteX30" fmla="*/ 7673241 w 9217106"/>
              <a:gd name="connsiteY30" fmla="*/ 5949934 h 5949934"/>
              <a:gd name="connsiteX31" fmla="*/ 7281514 w 9217106"/>
              <a:gd name="connsiteY31" fmla="*/ 5949934 h 5949934"/>
              <a:gd name="connsiteX32" fmla="*/ 6613274 w 9217106"/>
              <a:gd name="connsiteY32" fmla="*/ 5949934 h 5949934"/>
              <a:gd name="connsiteX33" fmla="*/ 5852862 w 9217106"/>
              <a:gd name="connsiteY33" fmla="*/ 5949934 h 5949934"/>
              <a:gd name="connsiteX34" fmla="*/ 5092451 w 9217106"/>
              <a:gd name="connsiteY34" fmla="*/ 5949934 h 5949934"/>
              <a:gd name="connsiteX35" fmla="*/ 4516382 w 9217106"/>
              <a:gd name="connsiteY35" fmla="*/ 5949934 h 5949934"/>
              <a:gd name="connsiteX36" fmla="*/ 3848142 w 9217106"/>
              <a:gd name="connsiteY36" fmla="*/ 5949934 h 5949934"/>
              <a:gd name="connsiteX37" fmla="*/ 3179902 w 9217106"/>
              <a:gd name="connsiteY37" fmla="*/ 5949934 h 5949934"/>
              <a:gd name="connsiteX38" fmla="*/ 2696004 w 9217106"/>
              <a:gd name="connsiteY38" fmla="*/ 5949934 h 5949934"/>
              <a:gd name="connsiteX39" fmla="*/ 2212105 w 9217106"/>
              <a:gd name="connsiteY39" fmla="*/ 5949934 h 5949934"/>
              <a:gd name="connsiteX40" fmla="*/ 1820378 w 9217106"/>
              <a:gd name="connsiteY40" fmla="*/ 5949934 h 5949934"/>
              <a:gd name="connsiteX41" fmla="*/ 1152138 w 9217106"/>
              <a:gd name="connsiteY41" fmla="*/ 5949934 h 5949934"/>
              <a:gd name="connsiteX42" fmla="*/ 0 w 9217106"/>
              <a:gd name="connsiteY42" fmla="*/ 5949934 h 5949934"/>
              <a:gd name="connsiteX43" fmla="*/ 0 w 9217106"/>
              <a:gd name="connsiteY43" fmla="*/ 5354941 h 5949934"/>
              <a:gd name="connsiteX44" fmla="*/ 0 w 9217106"/>
              <a:gd name="connsiteY44" fmla="*/ 4640949 h 5949934"/>
              <a:gd name="connsiteX45" fmla="*/ 0 w 9217106"/>
              <a:gd name="connsiteY45" fmla="*/ 4164954 h 5949934"/>
              <a:gd name="connsiteX46" fmla="*/ 0 w 9217106"/>
              <a:gd name="connsiteY46" fmla="*/ 3569960 h 5949934"/>
              <a:gd name="connsiteX47" fmla="*/ 0 w 9217106"/>
              <a:gd name="connsiteY47" fmla="*/ 3153465 h 5949934"/>
              <a:gd name="connsiteX48" fmla="*/ 0 w 9217106"/>
              <a:gd name="connsiteY48" fmla="*/ 2498972 h 5949934"/>
              <a:gd name="connsiteX49" fmla="*/ 0 w 9217106"/>
              <a:gd name="connsiteY49" fmla="*/ 1903979 h 5949934"/>
              <a:gd name="connsiteX50" fmla="*/ 0 w 9217106"/>
              <a:gd name="connsiteY50" fmla="*/ 1189987 h 5949934"/>
              <a:gd name="connsiteX51" fmla="*/ 0 w 9217106"/>
              <a:gd name="connsiteY51" fmla="*/ 0 h 594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17106" h="5949934" extrusionOk="0">
                <a:moveTo>
                  <a:pt x="0" y="0"/>
                </a:moveTo>
                <a:cubicBezTo>
                  <a:pt x="161531" y="-29144"/>
                  <a:pt x="272624" y="23854"/>
                  <a:pt x="391727" y="0"/>
                </a:cubicBezTo>
                <a:cubicBezTo>
                  <a:pt x="510830" y="-23854"/>
                  <a:pt x="806620" y="52126"/>
                  <a:pt x="967796" y="0"/>
                </a:cubicBezTo>
                <a:cubicBezTo>
                  <a:pt x="1128972" y="-52126"/>
                  <a:pt x="1396500" y="41455"/>
                  <a:pt x="1728207" y="0"/>
                </a:cubicBezTo>
                <a:cubicBezTo>
                  <a:pt x="2059914" y="-41455"/>
                  <a:pt x="2142871" y="86604"/>
                  <a:pt x="2488619" y="0"/>
                </a:cubicBezTo>
                <a:cubicBezTo>
                  <a:pt x="2834367" y="-86604"/>
                  <a:pt x="2867879" y="20382"/>
                  <a:pt x="3156859" y="0"/>
                </a:cubicBezTo>
                <a:cubicBezTo>
                  <a:pt x="3445839" y="-20382"/>
                  <a:pt x="3430488" y="46462"/>
                  <a:pt x="3548586" y="0"/>
                </a:cubicBezTo>
                <a:cubicBezTo>
                  <a:pt x="3666684" y="-46462"/>
                  <a:pt x="3826285" y="11664"/>
                  <a:pt x="3940313" y="0"/>
                </a:cubicBezTo>
                <a:cubicBezTo>
                  <a:pt x="4054341" y="-11664"/>
                  <a:pt x="4268859" y="25534"/>
                  <a:pt x="4516382" y="0"/>
                </a:cubicBezTo>
                <a:cubicBezTo>
                  <a:pt x="4763905" y="-25534"/>
                  <a:pt x="4828050" y="6002"/>
                  <a:pt x="4908109" y="0"/>
                </a:cubicBezTo>
                <a:cubicBezTo>
                  <a:pt x="4988168" y="-6002"/>
                  <a:pt x="5158965" y="50081"/>
                  <a:pt x="5392007" y="0"/>
                </a:cubicBezTo>
                <a:cubicBezTo>
                  <a:pt x="5625049" y="-50081"/>
                  <a:pt x="5847659" y="22338"/>
                  <a:pt x="5968076" y="0"/>
                </a:cubicBezTo>
                <a:cubicBezTo>
                  <a:pt x="6088493" y="-22338"/>
                  <a:pt x="6378972" y="11619"/>
                  <a:pt x="6544145" y="0"/>
                </a:cubicBezTo>
                <a:cubicBezTo>
                  <a:pt x="6709318" y="-11619"/>
                  <a:pt x="6824007" y="6081"/>
                  <a:pt x="7028043" y="0"/>
                </a:cubicBezTo>
                <a:cubicBezTo>
                  <a:pt x="7232079" y="-6081"/>
                  <a:pt x="7242860" y="20544"/>
                  <a:pt x="7327599" y="0"/>
                </a:cubicBezTo>
                <a:cubicBezTo>
                  <a:pt x="7412338" y="-20544"/>
                  <a:pt x="7759010" y="54855"/>
                  <a:pt x="7995839" y="0"/>
                </a:cubicBezTo>
                <a:cubicBezTo>
                  <a:pt x="8232668" y="-54855"/>
                  <a:pt x="8967774" y="19054"/>
                  <a:pt x="9217106" y="0"/>
                </a:cubicBezTo>
                <a:cubicBezTo>
                  <a:pt x="9237677" y="171946"/>
                  <a:pt x="9191961" y="264361"/>
                  <a:pt x="9217106" y="416495"/>
                </a:cubicBezTo>
                <a:cubicBezTo>
                  <a:pt x="9242251" y="568629"/>
                  <a:pt x="9150581" y="716484"/>
                  <a:pt x="9217106" y="1011489"/>
                </a:cubicBezTo>
                <a:cubicBezTo>
                  <a:pt x="9283631" y="1306494"/>
                  <a:pt x="9183519" y="1348373"/>
                  <a:pt x="9217106" y="1665982"/>
                </a:cubicBezTo>
                <a:cubicBezTo>
                  <a:pt x="9250693" y="1983591"/>
                  <a:pt x="9175163" y="1977222"/>
                  <a:pt x="9217106" y="2141976"/>
                </a:cubicBezTo>
                <a:cubicBezTo>
                  <a:pt x="9259049" y="2306730"/>
                  <a:pt x="9195430" y="2462389"/>
                  <a:pt x="9217106" y="2736970"/>
                </a:cubicBezTo>
                <a:cubicBezTo>
                  <a:pt x="9238782" y="3011551"/>
                  <a:pt x="9180148" y="3070154"/>
                  <a:pt x="9217106" y="3272464"/>
                </a:cubicBezTo>
                <a:cubicBezTo>
                  <a:pt x="9254064" y="3474774"/>
                  <a:pt x="9147144" y="3681321"/>
                  <a:pt x="9217106" y="3867457"/>
                </a:cubicBezTo>
                <a:cubicBezTo>
                  <a:pt x="9287068" y="4053593"/>
                  <a:pt x="9192685" y="4178168"/>
                  <a:pt x="9217106" y="4402951"/>
                </a:cubicBezTo>
                <a:cubicBezTo>
                  <a:pt x="9241527" y="4627734"/>
                  <a:pt x="9174600" y="4702600"/>
                  <a:pt x="9217106" y="4819447"/>
                </a:cubicBezTo>
                <a:cubicBezTo>
                  <a:pt x="9259612" y="4936294"/>
                  <a:pt x="9192487" y="5158249"/>
                  <a:pt x="9217106" y="5354941"/>
                </a:cubicBezTo>
                <a:cubicBezTo>
                  <a:pt x="9241725" y="5551633"/>
                  <a:pt x="9185510" y="5732408"/>
                  <a:pt x="9217106" y="5949934"/>
                </a:cubicBezTo>
                <a:cubicBezTo>
                  <a:pt x="9072070" y="5963427"/>
                  <a:pt x="8846318" y="5920845"/>
                  <a:pt x="8641037" y="5949934"/>
                </a:cubicBezTo>
                <a:cubicBezTo>
                  <a:pt x="8435756" y="5979023"/>
                  <a:pt x="8214661" y="5894734"/>
                  <a:pt x="7972797" y="5949934"/>
                </a:cubicBezTo>
                <a:cubicBezTo>
                  <a:pt x="7730933" y="6005134"/>
                  <a:pt x="7821653" y="5934485"/>
                  <a:pt x="7673241" y="5949934"/>
                </a:cubicBezTo>
                <a:cubicBezTo>
                  <a:pt x="7524829" y="5965383"/>
                  <a:pt x="7398110" y="5939723"/>
                  <a:pt x="7281514" y="5949934"/>
                </a:cubicBezTo>
                <a:cubicBezTo>
                  <a:pt x="7164918" y="5960145"/>
                  <a:pt x="6891047" y="5903317"/>
                  <a:pt x="6613274" y="5949934"/>
                </a:cubicBezTo>
                <a:cubicBezTo>
                  <a:pt x="6335501" y="5996551"/>
                  <a:pt x="6200996" y="5922941"/>
                  <a:pt x="5852862" y="5949934"/>
                </a:cubicBezTo>
                <a:cubicBezTo>
                  <a:pt x="5504728" y="5976927"/>
                  <a:pt x="5319310" y="5897402"/>
                  <a:pt x="5092451" y="5949934"/>
                </a:cubicBezTo>
                <a:cubicBezTo>
                  <a:pt x="4865592" y="6002466"/>
                  <a:pt x="4660088" y="5921249"/>
                  <a:pt x="4516382" y="5949934"/>
                </a:cubicBezTo>
                <a:cubicBezTo>
                  <a:pt x="4372676" y="5978619"/>
                  <a:pt x="4050480" y="5878664"/>
                  <a:pt x="3848142" y="5949934"/>
                </a:cubicBezTo>
                <a:cubicBezTo>
                  <a:pt x="3645804" y="6021204"/>
                  <a:pt x="3325827" y="5919599"/>
                  <a:pt x="3179902" y="5949934"/>
                </a:cubicBezTo>
                <a:cubicBezTo>
                  <a:pt x="3033977" y="5980269"/>
                  <a:pt x="2933258" y="5913897"/>
                  <a:pt x="2696004" y="5949934"/>
                </a:cubicBezTo>
                <a:cubicBezTo>
                  <a:pt x="2458750" y="5985971"/>
                  <a:pt x="2337429" y="5897644"/>
                  <a:pt x="2212105" y="5949934"/>
                </a:cubicBezTo>
                <a:cubicBezTo>
                  <a:pt x="2086781" y="6002224"/>
                  <a:pt x="1901889" y="5928754"/>
                  <a:pt x="1820378" y="5949934"/>
                </a:cubicBezTo>
                <a:cubicBezTo>
                  <a:pt x="1738867" y="5971114"/>
                  <a:pt x="1415750" y="5917366"/>
                  <a:pt x="1152138" y="5949934"/>
                </a:cubicBezTo>
                <a:cubicBezTo>
                  <a:pt x="888526" y="5982502"/>
                  <a:pt x="418551" y="5833655"/>
                  <a:pt x="0" y="5949934"/>
                </a:cubicBezTo>
                <a:cubicBezTo>
                  <a:pt x="-58939" y="5709667"/>
                  <a:pt x="12906" y="5531965"/>
                  <a:pt x="0" y="5354941"/>
                </a:cubicBezTo>
                <a:cubicBezTo>
                  <a:pt x="-12906" y="5177917"/>
                  <a:pt x="59321" y="4813858"/>
                  <a:pt x="0" y="4640949"/>
                </a:cubicBezTo>
                <a:cubicBezTo>
                  <a:pt x="-59321" y="4468040"/>
                  <a:pt x="6491" y="4366069"/>
                  <a:pt x="0" y="4164954"/>
                </a:cubicBezTo>
                <a:cubicBezTo>
                  <a:pt x="-6491" y="3963839"/>
                  <a:pt x="1543" y="3780089"/>
                  <a:pt x="0" y="3569960"/>
                </a:cubicBezTo>
                <a:cubicBezTo>
                  <a:pt x="-1543" y="3359831"/>
                  <a:pt x="39220" y="3284623"/>
                  <a:pt x="0" y="3153465"/>
                </a:cubicBezTo>
                <a:cubicBezTo>
                  <a:pt x="-39220" y="3022307"/>
                  <a:pt x="76250" y="2678638"/>
                  <a:pt x="0" y="2498972"/>
                </a:cubicBezTo>
                <a:cubicBezTo>
                  <a:pt x="-76250" y="2319306"/>
                  <a:pt x="23065" y="2110184"/>
                  <a:pt x="0" y="1903979"/>
                </a:cubicBezTo>
                <a:cubicBezTo>
                  <a:pt x="-23065" y="1697774"/>
                  <a:pt x="8342" y="1454249"/>
                  <a:pt x="0" y="1189987"/>
                </a:cubicBezTo>
                <a:cubicBezTo>
                  <a:pt x="-8342" y="925725"/>
                  <a:pt x="122600" y="315754"/>
                  <a:pt x="0" y="0"/>
                </a:cubicBezTo>
                <a:close/>
              </a:path>
            </a:pathLst>
          </a:custGeom>
          <a:noFill/>
          <a:ln w="38100">
            <a:solidFill>
              <a:schemeClr val="tx1"/>
            </a:solidFill>
            <a:extLst>
              <a:ext uri="{C807C97D-BFC1-408E-A445-0C87EB9F89A2}">
                <ask:lineSketchStyleProps xmlns="" xmlns:ask="http://schemas.microsoft.com/office/drawing/2018/sketchyshapes" sd="401120647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871651-433F-4E5F-96C6-B9F5EA87E35D}"/>
              </a:ext>
            </a:extLst>
          </p:cNvPr>
          <p:cNvSpPr/>
          <p:nvPr/>
        </p:nvSpPr>
        <p:spPr>
          <a:xfrm>
            <a:off x="4949423" y="332535"/>
            <a:ext cx="4800546"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Natural Resources</a:t>
            </a:r>
            <a:endParaRPr lang="en-US" sz="36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21" name="TextBox 20">
            <a:extLst>
              <a:ext uri="{FF2B5EF4-FFF2-40B4-BE49-F238E27FC236}">
                <a16:creationId xmlns:a16="http://schemas.microsoft.com/office/drawing/2014/main" id="{4A4C7A1C-2EAB-4DFD-B2FD-8BEF11BB79A5}"/>
              </a:ext>
            </a:extLst>
          </p:cNvPr>
          <p:cNvSpPr txBox="1"/>
          <p:nvPr/>
        </p:nvSpPr>
        <p:spPr>
          <a:xfrm>
            <a:off x="496630" y="1368390"/>
            <a:ext cx="9104360" cy="5447645"/>
          </a:xfrm>
          <a:prstGeom prst="rect">
            <a:avLst/>
          </a:prstGeom>
          <a:noFill/>
        </p:spPr>
        <p:txBody>
          <a:bodyPr wrap="square" rtlCol="0">
            <a:spAutoFit/>
          </a:bodyPr>
          <a:lstStyle/>
          <a:p>
            <a:r>
              <a:rPr lang="en-US" sz="2000" dirty="0">
                <a:latin typeface="KG First Time In Forever" panose="02000506000000020003" pitchFamily="2" charset="0"/>
              </a:rPr>
              <a:t>Define natural resources:</a:t>
            </a:r>
          </a:p>
          <a:p>
            <a:r>
              <a:rPr lang="en-US" sz="2000" dirty="0">
                <a:solidFill>
                  <a:srgbClr val="FF0000"/>
                </a:solidFill>
                <a:latin typeface="KG First Time In Forever" panose="02000506000000020003" pitchFamily="2" charset="0"/>
              </a:rPr>
              <a:t>Materials found in nature (“gifts of nature)</a:t>
            </a:r>
            <a:endParaRPr lang="en-US" sz="2000" dirty="0">
              <a:latin typeface="KG First Time In Forever" panose="02000506000000020003" pitchFamily="2" charset="0"/>
            </a:endParaRPr>
          </a:p>
          <a:p>
            <a:r>
              <a:rPr lang="en-US" sz="2000" dirty="0">
                <a:latin typeface="KG First Time In Forever" panose="02000506000000020003" pitchFamily="2" charset="0"/>
              </a:rPr>
              <a:t>What role do natural resources play in a country’s economy? (Why do countries need natural resources?)</a:t>
            </a:r>
          </a:p>
          <a:p>
            <a:r>
              <a:rPr lang="en-US" sz="2000" dirty="0">
                <a:solidFill>
                  <a:srgbClr val="FF0000"/>
                </a:solidFill>
                <a:latin typeface="KG First Time In Forever" panose="02000506000000020003" pitchFamily="2" charset="0"/>
              </a:rPr>
              <a:t>Natural Resources are a source of income when exported.</a:t>
            </a:r>
            <a:endParaRPr lang="en-US" sz="2000" dirty="0">
              <a:latin typeface="KG First Time In Forever" panose="02000506000000020003" pitchFamily="2" charset="0"/>
            </a:endParaRPr>
          </a:p>
          <a:p>
            <a:endParaRPr lang="en-US" sz="2000" dirty="0">
              <a:latin typeface="KG First Time In Forever" panose="02000506000000020003" pitchFamily="2" charset="0"/>
            </a:endParaRPr>
          </a:p>
          <a:p>
            <a:r>
              <a:rPr lang="en-US" sz="2000" dirty="0">
                <a:latin typeface="KG First Time In Forever" panose="02000506000000020003" pitchFamily="2" charset="0"/>
              </a:rPr>
              <a:t>List at least two important natural resources for each country.</a:t>
            </a:r>
            <a:br>
              <a:rPr lang="en-US" sz="2000" dirty="0">
                <a:latin typeface="KG First Time In Forever" panose="02000506000000020003" pitchFamily="2" charset="0"/>
              </a:rPr>
            </a:br>
            <a:endParaRPr lang="en-US" sz="2000" dirty="0">
              <a:latin typeface="KG First Time In Forever" panose="02000506000000020003" pitchFamily="2" charset="0"/>
            </a:endParaRPr>
          </a:p>
          <a:p>
            <a:endParaRPr lang="en-US" sz="2000" dirty="0">
              <a:latin typeface="KG First Time In Forever" panose="02000506000000020003" pitchFamily="2" charset="0"/>
            </a:endParaRPr>
          </a:p>
          <a:p>
            <a:endParaRPr lang="en-US" sz="2000" dirty="0">
              <a:latin typeface="KG First Time In Forever" panose="02000506000000020003" pitchFamily="2" charset="0"/>
            </a:endParaRPr>
          </a:p>
          <a:p>
            <a:endParaRPr lang="en-US" sz="2000" dirty="0">
              <a:latin typeface="KG First Time In Forever" panose="02000506000000020003" pitchFamily="2" charset="0"/>
            </a:endParaRPr>
          </a:p>
          <a:p>
            <a:endParaRPr lang="en-US" sz="2000" dirty="0">
              <a:latin typeface="KG First Time In Forever" panose="02000506000000020003" pitchFamily="2" charset="0"/>
            </a:endParaRPr>
          </a:p>
          <a:p>
            <a:endParaRPr lang="en-US" sz="2000" dirty="0">
              <a:latin typeface="KG First Time In Forever" panose="02000506000000020003" pitchFamily="2" charset="0"/>
            </a:endParaRPr>
          </a:p>
          <a:p>
            <a:r>
              <a:rPr lang="en-US" sz="2000" dirty="0">
                <a:latin typeface="KG First Time In Forever" panose="02000506000000020003" pitchFamily="2" charset="0"/>
              </a:rPr>
              <a:t>Japan is an island country with limited natural resources. What must Japan do in order to get the resources that its citizens need?</a:t>
            </a:r>
          </a:p>
          <a:p>
            <a:r>
              <a:rPr lang="en-US" sz="2400" dirty="0">
                <a:solidFill>
                  <a:srgbClr val="FF0000"/>
                </a:solidFill>
                <a:latin typeface="KG First Time In Forever" panose="02000506000000020003" pitchFamily="2" charset="0"/>
              </a:rPr>
              <a:t>Import resources from other countries (costs $$)</a:t>
            </a:r>
            <a:endParaRPr lang="en-US" sz="2800" dirty="0">
              <a:solidFill>
                <a:srgbClr val="FF0000"/>
              </a:solidFill>
              <a:latin typeface="KG First Time In Forever" panose="02000506000000020003" pitchFamily="2" charset="0"/>
            </a:endParaRPr>
          </a:p>
          <a:p>
            <a:endParaRPr lang="en-US" sz="2400" dirty="0">
              <a:latin typeface="KG First Time In Forever" panose="02000506000000020003" pitchFamily="2" charset="0"/>
            </a:endParaRPr>
          </a:p>
        </p:txBody>
      </p:sp>
      <p:graphicFrame>
        <p:nvGraphicFramePr>
          <p:cNvPr id="3" name="Table 5">
            <a:extLst>
              <a:ext uri="{FF2B5EF4-FFF2-40B4-BE49-F238E27FC236}">
                <a16:creationId xmlns:a16="http://schemas.microsoft.com/office/drawing/2014/main" id="{32301C27-FC9A-4623-8E46-2B8C02513094}"/>
              </a:ext>
            </a:extLst>
          </p:cNvPr>
          <p:cNvGraphicFramePr>
            <a:graphicFrameLocks noGrp="1"/>
          </p:cNvGraphicFramePr>
          <p:nvPr>
            <p:extLst>
              <p:ext uri="{D42A27DB-BD31-4B8C-83A1-F6EECF244321}">
                <p14:modId xmlns:p14="http://schemas.microsoft.com/office/powerpoint/2010/main" val="1068254491"/>
              </p:ext>
            </p:extLst>
          </p:nvPr>
        </p:nvGraphicFramePr>
        <p:xfrm>
          <a:off x="534918" y="3578477"/>
          <a:ext cx="9009885" cy="1645920"/>
        </p:xfrm>
        <a:graphic>
          <a:graphicData uri="http://schemas.openxmlformats.org/drawingml/2006/table">
            <a:tbl>
              <a:tblPr firstRow="1" bandRow="1">
                <a:tableStyleId>{5940675A-B579-460E-94D1-54222C63F5DA}</a:tableStyleId>
              </a:tblPr>
              <a:tblGrid>
                <a:gridCol w="1801977">
                  <a:extLst>
                    <a:ext uri="{9D8B030D-6E8A-4147-A177-3AD203B41FA5}">
                      <a16:colId xmlns:a16="http://schemas.microsoft.com/office/drawing/2014/main" val="2381523014"/>
                    </a:ext>
                  </a:extLst>
                </a:gridCol>
                <a:gridCol w="1801977">
                  <a:extLst>
                    <a:ext uri="{9D8B030D-6E8A-4147-A177-3AD203B41FA5}">
                      <a16:colId xmlns:a16="http://schemas.microsoft.com/office/drawing/2014/main" val="3563140408"/>
                    </a:ext>
                  </a:extLst>
                </a:gridCol>
                <a:gridCol w="1801977">
                  <a:extLst>
                    <a:ext uri="{9D8B030D-6E8A-4147-A177-3AD203B41FA5}">
                      <a16:colId xmlns:a16="http://schemas.microsoft.com/office/drawing/2014/main" val="547058139"/>
                    </a:ext>
                  </a:extLst>
                </a:gridCol>
                <a:gridCol w="1801977">
                  <a:extLst>
                    <a:ext uri="{9D8B030D-6E8A-4147-A177-3AD203B41FA5}">
                      <a16:colId xmlns:a16="http://schemas.microsoft.com/office/drawing/2014/main" val="839402645"/>
                    </a:ext>
                  </a:extLst>
                </a:gridCol>
                <a:gridCol w="1801977">
                  <a:extLst>
                    <a:ext uri="{9D8B030D-6E8A-4147-A177-3AD203B41FA5}">
                      <a16:colId xmlns:a16="http://schemas.microsoft.com/office/drawing/2014/main" val="2218455476"/>
                    </a:ext>
                  </a:extLst>
                </a:gridCol>
              </a:tblGrid>
              <a:tr h="370840">
                <a:tc>
                  <a:txBody>
                    <a:bodyPr/>
                    <a:lstStyle/>
                    <a:p>
                      <a:pPr algn="ctr"/>
                      <a:r>
                        <a:rPr lang="en-US" sz="2400" dirty="0">
                          <a:latin typeface="KG Sorry Not Sorry Chub" panose="02000506000000020004" pitchFamily="2" charset="0"/>
                        </a:rPr>
                        <a:t>China</a:t>
                      </a:r>
                    </a:p>
                  </a:txBody>
                  <a:tcPr>
                    <a:solidFill>
                      <a:schemeClr val="bg1">
                        <a:lumMod val="95000"/>
                      </a:schemeClr>
                    </a:solidFill>
                  </a:tcPr>
                </a:tc>
                <a:tc>
                  <a:txBody>
                    <a:bodyPr/>
                    <a:lstStyle/>
                    <a:p>
                      <a:pPr algn="ctr"/>
                      <a:r>
                        <a:rPr lang="en-US" sz="2400" dirty="0">
                          <a:latin typeface="KG Sorry Not Sorry Chub" panose="02000506000000020004" pitchFamily="2" charset="0"/>
                        </a:rPr>
                        <a:t>India</a:t>
                      </a:r>
                    </a:p>
                  </a:txBody>
                  <a:tcPr>
                    <a:solidFill>
                      <a:schemeClr val="bg1">
                        <a:lumMod val="95000"/>
                      </a:schemeClr>
                    </a:solidFill>
                  </a:tcPr>
                </a:tc>
                <a:tc>
                  <a:txBody>
                    <a:bodyPr/>
                    <a:lstStyle/>
                    <a:p>
                      <a:pPr algn="ctr"/>
                      <a:r>
                        <a:rPr lang="en-US" sz="2400" dirty="0">
                          <a:latin typeface="KG Sorry Not Sorry Chub" panose="02000506000000020004" pitchFamily="2" charset="0"/>
                        </a:rPr>
                        <a:t>Japan</a:t>
                      </a:r>
                    </a:p>
                  </a:txBody>
                  <a:tcPr>
                    <a:solidFill>
                      <a:schemeClr val="bg1">
                        <a:lumMod val="95000"/>
                      </a:schemeClr>
                    </a:solidFill>
                  </a:tcPr>
                </a:tc>
                <a:tc>
                  <a:txBody>
                    <a:bodyPr/>
                    <a:lstStyle/>
                    <a:p>
                      <a:pPr algn="ctr"/>
                      <a:r>
                        <a:rPr lang="en-US" sz="2400" dirty="0">
                          <a:latin typeface="KG Sorry Not Sorry Chub" panose="02000506000000020004" pitchFamily="2" charset="0"/>
                        </a:rPr>
                        <a:t>S Korea</a:t>
                      </a:r>
                    </a:p>
                  </a:txBody>
                  <a:tcPr>
                    <a:solidFill>
                      <a:schemeClr val="bg1">
                        <a:lumMod val="95000"/>
                      </a:schemeClr>
                    </a:solidFill>
                  </a:tcPr>
                </a:tc>
                <a:tc>
                  <a:txBody>
                    <a:bodyPr/>
                    <a:lstStyle/>
                    <a:p>
                      <a:pPr algn="ctr"/>
                      <a:r>
                        <a:rPr lang="en-US" sz="2400" dirty="0">
                          <a:latin typeface="KG Sorry Not Sorry Chub" panose="02000506000000020004" pitchFamily="2" charset="0"/>
                        </a:rPr>
                        <a:t>N Korea</a:t>
                      </a:r>
                    </a:p>
                  </a:txBody>
                  <a:tcPr>
                    <a:solidFill>
                      <a:schemeClr val="bg1">
                        <a:lumMod val="95000"/>
                      </a:schemeClr>
                    </a:solidFill>
                  </a:tcPr>
                </a:tc>
                <a:extLst>
                  <a:ext uri="{0D108BD9-81ED-4DB2-BD59-A6C34878D82A}">
                    <a16:rowId xmlns:a16="http://schemas.microsoft.com/office/drawing/2014/main" val="1525925020"/>
                  </a:ext>
                </a:extLst>
              </a:tr>
              <a:tr h="370840">
                <a:tc>
                  <a:txBody>
                    <a:bodyPr/>
                    <a:lstStyle/>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Coal</a:t>
                      </a:r>
                    </a:p>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Oil</a:t>
                      </a:r>
                    </a:p>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natural gas</a:t>
                      </a:r>
                    </a:p>
                    <a:p>
                      <a:pPr marL="285750" indent="-285750">
                        <a:buFont typeface="Arial" panose="020B0604020202020204" pitchFamily="34" charset="0"/>
                        <a:buChar char="•"/>
                      </a:pPr>
                      <a:endParaRPr lang="en-US" sz="1800" dirty="0">
                        <a:solidFill>
                          <a:srgbClr val="FF0000"/>
                        </a:solidFill>
                        <a:latin typeface="KG First Time In Forever" panose="02000506000000020003" pitchFamily="2" charset="0"/>
                      </a:endParaRPr>
                    </a:p>
                  </a:txBody>
                  <a:tcPr/>
                </a:tc>
                <a:tc>
                  <a:txBody>
                    <a:bodyPr/>
                    <a:lstStyle/>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Rice</a:t>
                      </a:r>
                    </a:p>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Cotton</a:t>
                      </a:r>
                    </a:p>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copper</a:t>
                      </a:r>
                    </a:p>
                  </a:txBody>
                  <a:tcPr/>
                </a:tc>
                <a:tc>
                  <a:txBody>
                    <a:bodyPr/>
                    <a:lstStyle/>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Fish</a:t>
                      </a:r>
                    </a:p>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rice</a:t>
                      </a:r>
                    </a:p>
                    <a:p>
                      <a:pPr marL="285750" indent="-285750">
                        <a:buFont typeface="Arial" panose="020B0604020202020204" pitchFamily="34" charset="0"/>
                        <a:buChar char="•"/>
                      </a:pPr>
                      <a:endParaRPr lang="en-US" sz="1800" dirty="0">
                        <a:solidFill>
                          <a:srgbClr val="FF0000"/>
                        </a:solidFill>
                        <a:latin typeface="KG First Time In Forever" panose="02000506000000020003" pitchFamily="2" charset="0"/>
                      </a:endParaRPr>
                    </a:p>
                    <a:p>
                      <a:pPr marL="285750" indent="-285750">
                        <a:buFont typeface="Arial" panose="020B0604020202020204" pitchFamily="34" charset="0"/>
                        <a:buChar char="•"/>
                      </a:pPr>
                      <a:endParaRPr lang="en-US" sz="1800" dirty="0">
                        <a:solidFill>
                          <a:srgbClr val="FF0000"/>
                        </a:solidFill>
                        <a:latin typeface="KG First Time In Forever" panose="02000506000000020003" pitchFamily="2" charset="0"/>
                      </a:endParaRPr>
                    </a:p>
                  </a:txBody>
                  <a:tcPr/>
                </a:tc>
                <a:tc>
                  <a:txBody>
                    <a:bodyPr/>
                    <a:lstStyle/>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Rice</a:t>
                      </a:r>
                    </a:p>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Barley</a:t>
                      </a:r>
                    </a:p>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graphite</a:t>
                      </a:r>
                    </a:p>
                  </a:txBody>
                  <a:tcPr/>
                </a:tc>
                <a:tc>
                  <a:txBody>
                    <a:bodyPr/>
                    <a:lstStyle/>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Rice</a:t>
                      </a:r>
                    </a:p>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Zinc</a:t>
                      </a:r>
                    </a:p>
                    <a:p>
                      <a:pPr marL="285750" indent="-285750">
                        <a:buFont typeface="Arial" panose="020B0604020202020204" pitchFamily="34" charset="0"/>
                        <a:buChar char="•"/>
                      </a:pPr>
                      <a:r>
                        <a:rPr lang="en-US" sz="1800" dirty="0">
                          <a:solidFill>
                            <a:srgbClr val="FF0000"/>
                          </a:solidFill>
                          <a:latin typeface="KG First Time In Forever" panose="02000506000000020003" pitchFamily="2" charset="0"/>
                        </a:rPr>
                        <a:t>iron ore</a:t>
                      </a:r>
                    </a:p>
                  </a:txBody>
                  <a:tcPr/>
                </a:tc>
                <a:extLst>
                  <a:ext uri="{0D108BD9-81ED-4DB2-BD59-A6C34878D82A}">
                    <a16:rowId xmlns:a16="http://schemas.microsoft.com/office/drawing/2014/main" val="1827050969"/>
                  </a:ext>
                </a:extLst>
              </a:tr>
            </a:tbl>
          </a:graphicData>
        </a:graphic>
      </p:graphicFrame>
    </p:spTree>
    <p:extLst>
      <p:ext uri="{BB962C8B-B14F-4D97-AF65-F5344CB8AC3E}">
        <p14:creationId xmlns:p14="http://schemas.microsoft.com/office/powerpoint/2010/main" val="455709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p:cNvSpPr/>
          <p:nvPr/>
        </p:nvSpPr>
        <p:spPr>
          <a:xfrm>
            <a:off x="216407" y="169709"/>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408194"/>
            <a:ext cx="514248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411510" y="287491"/>
            <a:ext cx="341067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Evaluate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5" name="Rectangle 14">
            <a:extLst>
              <a:ext uri="{FF2B5EF4-FFF2-40B4-BE49-F238E27FC236}">
                <a16:creationId xmlns:a16="http://schemas.microsoft.com/office/drawing/2014/main" id="{D0A58F4D-EC08-4818-80C2-A86DDB2B13BF}"/>
              </a:ext>
            </a:extLst>
          </p:cNvPr>
          <p:cNvSpPr/>
          <p:nvPr/>
        </p:nvSpPr>
        <p:spPr>
          <a:xfrm>
            <a:off x="411510" y="1326358"/>
            <a:ext cx="9217106" cy="5949934"/>
          </a:xfrm>
          <a:custGeom>
            <a:avLst/>
            <a:gdLst>
              <a:gd name="connsiteX0" fmla="*/ 0 w 9217106"/>
              <a:gd name="connsiteY0" fmla="*/ 0 h 5949934"/>
              <a:gd name="connsiteX1" fmla="*/ 391727 w 9217106"/>
              <a:gd name="connsiteY1" fmla="*/ 0 h 5949934"/>
              <a:gd name="connsiteX2" fmla="*/ 967796 w 9217106"/>
              <a:gd name="connsiteY2" fmla="*/ 0 h 5949934"/>
              <a:gd name="connsiteX3" fmla="*/ 1728207 w 9217106"/>
              <a:gd name="connsiteY3" fmla="*/ 0 h 5949934"/>
              <a:gd name="connsiteX4" fmla="*/ 2488619 w 9217106"/>
              <a:gd name="connsiteY4" fmla="*/ 0 h 5949934"/>
              <a:gd name="connsiteX5" fmla="*/ 3156859 w 9217106"/>
              <a:gd name="connsiteY5" fmla="*/ 0 h 5949934"/>
              <a:gd name="connsiteX6" fmla="*/ 3548586 w 9217106"/>
              <a:gd name="connsiteY6" fmla="*/ 0 h 5949934"/>
              <a:gd name="connsiteX7" fmla="*/ 3940313 w 9217106"/>
              <a:gd name="connsiteY7" fmla="*/ 0 h 5949934"/>
              <a:gd name="connsiteX8" fmla="*/ 4516382 w 9217106"/>
              <a:gd name="connsiteY8" fmla="*/ 0 h 5949934"/>
              <a:gd name="connsiteX9" fmla="*/ 4908109 w 9217106"/>
              <a:gd name="connsiteY9" fmla="*/ 0 h 5949934"/>
              <a:gd name="connsiteX10" fmla="*/ 5392007 w 9217106"/>
              <a:gd name="connsiteY10" fmla="*/ 0 h 5949934"/>
              <a:gd name="connsiteX11" fmla="*/ 5968076 w 9217106"/>
              <a:gd name="connsiteY11" fmla="*/ 0 h 5949934"/>
              <a:gd name="connsiteX12" fmla="*/ 6544145 w 9217106"/>
              <a:gd name="connsiteY12" fmla="*/ 0 h 5949934"/>
              <a:gd name="connsiteX13" fmla="*/ 7028043 w 9217106"/>
              <a:gd name="connsiteY13" fmla="*/ 0 h 5949934"/>
              <a:gd name="connsiteX14" fmla="*/ 7327599 w 9217106"/>
              <a:gd name="connsiteY14" fmla="*/ 0 h 5949934"/>
              <a:gd name="connsiteX15" fmla="*/ 7995839 w 9217106"/>
              <a:gd name="connsiteY15" fmla="*/ 0 h 5949934"/>
              <a:gd name="connsiteX16" fmla="*/ 9217106 w 9217106"/>
              <a:gd name="connsiteY16" fmla="*/ 0 h 5949934"/>
              <a:gd name="connsiteX17" fmla="*/ 9217106 w 9217106"/>
              <a:gd name="connsiteY17" fmla="*/ 416495 h 5949934"/>
              <a:gd name="connsiteX18" fmla="*/ 9217106 w 9217106"/>
              <a:gd name="connsiteY18" fmla="*/ 1011489 h 5949934"/>
              <a:gd name="connsiteX19" fmla="*/ 9217106 w 9217106"/>
              <a:gd name="connsiteY19" fmla="*/ 1665982 h 5949934"/>
              <a:gd name="connsiteX20" fmla="*/ 9217106 w 9217106"/>
              <a:gd name="connsiteY20" fmla="*/ 2141976 h 5949934"/>
              <a:gd name="connsiteX21" fmla="*/ 9217106 w 9217106"/>
              <a:gd name="connsiteY21" fmla="*/ 2736970 h 5949934"/>
              <a:gd name="connsiteX22" fmla="*/ 9217106 w 9217106"/>
              <a:gd name="connsiteY22" fmla="*/ 3272464 h 5949934"/>
              <a:gd name="connsiteX23" fmla="*/ 9217106 w 9217106"/>
              <a:gd name="connsiteY23" fmla="*/ 3867457 h 5949934"/>
              <a:gd name="connsiteX24" fmla="*/ 9217106 w 9217106"/>
              <a:gd name="connsiteY24" fmla="*/ 4402951 h 5949934"/>
              <a:gd name="connsiteX25" fmla="*/ 9217106 w 9217106"/>
              <a:gd name="connsiteY25" fmla="*/ 4819447 h 5949934"/>
              <a:gd name="connsiteX26" fmla="*/ 9217106 w 9217106"/>
              <a:gd name="connsiteY26" fmla="*/ 5354941 h 5949934"/>
              <a:gd name="connsiteX27" fmla="*/ 9217106 w 9217106"/>
              <a:gd name="connsiteY27" fmla="*/ 5949934 h 5949934"/>
              <a:gd name="connsiteX28" fmla="*/ 8641037 w 9217106"/>
              <a:gd name="connsiteY28" fmla="*/ 5949934 h 5949934"/>
              <a:gd name="connsiteX29" fmla="*/ 7972797 w 9217106"/>
              <a:gd name="connsiteY29" fmla="*/ 5949934 h 5949934"/>
              <a:gd name="connsiteX30" fmla="*/ 7673241 w 9217106"/>
              <a:gd name="connsiteY30" fmla="*/ 5949934 h 5949934"/>
              <a:gd name="connsiteX31" fmla="*/ 7281514 w 9217106"/>
              <a:gd name="connsiteY31" fmla="*/ 5949934 h 5949934"/>
              <a:gd name="connsiteX32" fmla="*/ 6613274 w 9217106"/>
              <a:gd name="connsiteY32" fmla="*/ 5949934 h 5949934"/>
              <a:gd name="connsiteX33" fmla="*/ 5852862 w 9217106"/>
              <a:gd name="connsiteY33" fmla="*/ 5949934 h 5949934"/>
              <a:gd name="connsiteX34" fmla="*/ 5092451 w 9217106"/>
              <a:gd name="connsiteY34" fmla="*/ 5949934 h 5949934"/>
              <a:gd name="connsiteX35" fmla="*/ 4516382 w 9217106"/>
              <a:gd name="connsiteY35" fmla="*/ 5949934 h 5949934"/>
              <a:gd name="connsiteX36" fmla="*/ 3848142 w 9217106"/>
              <a:gd name="connsiteY36" fmla="*/ 5949934 h 5949934"/>
              <a:gd name="connsiteX37" fmla="*/ 3179902 w 9217106"/>
              <a:gd name="connsiteY37" fmla="*/ 5949934 h 5949934"/>
              <a:gd name="connsiteX38" fmla="*/ 2696004 w 9217106"/>
              <a:gd name="connsiteY38" fmla="*/ 5949934 h 5949934"/>
              <a:gd name="connsiteX39" fmla="*/ 2212105 w 9217106"/>
              <a:gd name="connsiteY39" fmla="*/ 5949934 h 5949934"/>
              <a:gd name="connsiteX40" fmla="*/ 1820378 w 9217106"/>
              <a:gd name="connsiteY40" fmla="*/ 5949934 h 5949934"/>
              <a:gd name="connsiteX41" fmla="*/ 1152138 w 9217106"/>
              <a:gd name="connsiteY41" fmla="*/ 5949934 h 5949934"/>
              <a:gd name="connsiteX42" fmla="*/ 0 w 9217106"/>
              <a:gd name="connsiteY42" fmla="*/ 5949934 h 5949934"/>
              <a:gd name="connsiteX43" fmla="*/ 0 w 9217106"/>
              <a:gd name="connsiteY43" fmla="*/ 5354941 h 5949934"/>
              <a:gd name="connsiteX44" fmla="*/ 0 w 9217106"/>
              <a:gd name="connsiteY44" fmla="*/ 4640949 h 5949934"/>
              <a:gd name="connsiteX45" fmla="*/ 0 w 9217106"/>
              <a:gd name="connsiteY45" fmla="*/ 4164954 h 5949934"/>
              <a:gd name="connsiteX46" fmla="*/ 0 w 9217106"/>
              <a:gd name="connsiteY46" fmla="*/ 3569960 h 5949934"/>
              <a:gd name="connsiteX47" fmla="*/ 0 w 9217106"/>
              <a:gd name="connsiteY47" fmla="*/ 3153465 h 5949934"/>
              <a:gd name="connsiteX48" fmla="*/ 0 w 9217106"/>
              <a:gd name="connsiteY48" fmla="*/ 2498972 h 5949934"/>
              <a:gd name="connsiteX49" fmla="*/ 0 w 9217106"/>
              <a:gd name="connsiteY49" fmla="*/ 1903979 h 5949934"/>
              <a:gd name="connsiteX50" fmla="*/ 0 w 9217106"/>
              <a:gd name="connsiteY50" fmla="*/ 1189987 h 5949934"/>
              <a:gd name="connsiteX51" fmla="*/ 0 w 9217106"/>
              <a:gd name="connsiteY51" fmla="*/ 0 h 594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17106" h="5949934" extrusionOk="0">
                <a:moveTo>
                  <a:pt x="0" y="0"/>
                </a:moveTo>
                <a:cubicBezTo>
                  <a:pt x="161531" y="-29144"/>
                  <a:pt x="272624" y="23854"/>
                  <a:pt x="391727" y="0"/>
                </a:cubicBezTo>
                <a:cubicBezTo>
                  <a:pt x="510830" y="-23854"/>
                  <a:pt x="806620" y="52126"/>
                  <a:pt x="967796" y="0"/>
                </a:cubicBezTo>
                <a:cubicBezTo>
                  <a:pt x="1128972" y="-52126"/>
                  <a:pt x="1396500" y="41455"/>
                  <a:pt x="1728207" y="0"/>
                </a:cubicBezTo>
                <a:cubicBezTo>
                  <a:pt x="2059914" y="-41455"/>
                  <a:pt x="2142871" y="86604"/>
                  <a:pt x="2488619" y="0"/>
                </a:cubicBezTo>
                <a:cubicBezTo>
                  <a:pt x="2834367" y="-86604"/>
                  <a:pt x="2867879" y="20382"/>
                  <a:pt x="3156859" y="0"/>
                </a:cubicBezTo>
                <a:cubicBezTo>
                  <a:pt x="3445839" y="-20382"/>
                  <a:pt x="3430488" y="46462"/>
                  <a:pt x="3548586" y="0"/>
                </a:cubicBezTo>
                <a:cubicBezTo>
                  <a:pt x="3666684" y="-46462"/>
                  <a:pt x="3826285" y="11664"/>
                  <a:pt x="3940313" y="0"/>
                </a:cubicBezTo>
                <a:cubicBezTo>
                  <a:pt x="4054341" y="-11664"/>
                  <a:pt x="4268859" y="25534"/>
                  <a:pt x="4516382" y="0"/>
                </a:cubicBezTo>
                <a:cubicBezTo>
                  <a:pt x="4763905" y="-25534"/>
                  <a:pt x="4828050" y="6002"/>
                  <a:pt x="4908109" y="0"/>
                </a:cubicBezTo>
                <a:cubicBezTo>
                  <a:pt x="4988168" y="-6002"/>
                  <a:pt x="5158965" y="50081"/>
                  <a:pt x="5392007" y="0"/>
                </a:cubicBezTo>
                <a:cubicBezTo>
                  <a:pt x="5625049" y="-50081"/>
                  <a:pt x="5847659" y="22338"/>
                  <a:pt x="5968076" y="0"/>
                </a:cubicBezTo>
                <a:cubicBezTo>
                  <a:pt x="6088493" y="-22338"/>
                  <a:pt x="6378972" y="11619"/>
                  <a:pt x="6544145" y="0"/>
                </a:cubicBezTo>
                <a:cubicBezTo>
                  <a:pt x="6709318" y="-11619"/>
                  <a:pt x="6824007" y="6081"/>
                  <a:pt x="7028043" y="0"/>
                </a:cubicBezTo>
                <a:cubicBezTo>
                  <a:pt x="7232079" y="-6081"/>
                  <a:pt x="7242860" y="20544"/>
                  <a:pt x="7327599" y="0"/>
                </a:cubicBezTo>
                <a:cubicBezTo>
                  <a:pt x="7412338" y="-20544"/>
                  <a:pt x="7759010" y="54855"/>
                  <a:pt x="7995839" y="0"/>
                </a:cubicBezTo>
                <a:cubicBezTo>
                  <a:pt x="8232668" y="-54855"/>
                  <a:pt x="8967774" y="19054"/>
                  <a:pt x="9217106" y="0"/>
                </a:cubicBezTo>
                <a:cubicBezTo>
                  <a:pt x="9237677" y="171946"/>
                  <a:pt x="9191961" y="264361"/>
                  <a:pt x="9217106" y="416495"/>
                </a:cubicBezTo>
                <a:cubicBezTo>
                  <a:pt x="9242251" y="568629"/>
                  <a:pt x="9150581" y="716484"/>
                  <a:pt x="9217106" y="1011489"/>
                </a:cubicBezTo>
                <a:cubicBezTo>
                  <a:pt x="9283631" y="1306494"/>
                  <a:pt x="9183519" y="1348373"/>
                  <a:pt x="9217106" y="1665982"/>
                </a:cubicBezTo>
                <a:cubicBezTo>
                  <a:pt x="9250693" y="1983591"/>
                  <a:pt x="9175163" y="1977222"/>
                  <a:pt x="9217106" y="2141976"/>
                </a:cubicBezTo>
                <a:cubicBezTo>
                  <a:pt x="9259049" y="2306730"/>
                  <a:pt x="9195430" y="2462389"/>
                  <a:pt x="9217106" y="2736970"/>
                </a:cubicBezTo>
                <a:cubicBezTo>
                  <a:pt x="9238782" y="3011551"/>
                  <a:pt x="9180148" y="3070154"/>
                  <a:pt x="9217106" y="3272464"/>
                </a:cubicBezTo>
                <a:cubicBezTo>
                  <a:pt x="9254064" y="3474774"/>
                  <a:pt x="9147144" y="3681321"/>
                  <a:pt x="9217106" y="3867457"/>
                </a:cubicBezTo>
                <a:cubicBezTo>
                  <a:pt x="9287068" y="4053593"/>
                  <a:pt x="9192685" y="4178168"/>
                  <a:pt x="9217106" y="4402951"/>
                </a:cubicBezTo>
                <a:cubicBezTo>
                  <a:pt x="9241527" y="4627734"/>
                  <a:pt x="9174600" y="4702600"/>
                  <a:pt x="9217106" y="4819447"/>
                </a:cubicBezTo>
                <a:cubicBezTo>
                  <a:pt x="9259612" y="4936294"/>
                  <a:pt x="9192487" y="5158249"/>
                  <a:pt x="9217106" y="5354941"/>
                </a:cubicBezTo>
                <a:cubicBezTo>
                  <a:pt x="9241725" y="5551633"/>
                  <a:pt x="9185510" y="5732408"/>
                  <a:pt x="9217106" y="5949934"/>
                </a:cubicBezTo>
                <a:cubicBezTo>
                  <a:pt x="9072070" y="5963427"/>
                  <a:pt x="8846318" y="5920845"/>
                  <a:pt x="8641037" y="5949934"/>
                </a:cubicBezTo>
                <a:cubicBezTo>
                  <a:pt x="8435756" y="5979023"/>
                  <a:pt x="8214661" y="5894734"/>
                  <a:pt x="7972797" y="5949934"/>
                </a:cubicBezTo>
                <a:cubicBezTo>
                  <a:pt x="7730933" y="6005134"/>
                  <a:pt x="7821653" y="5934485"/>
                  <a:pt x="7673241" y="5949934"/>
                </a:cubicBezTo>
                <a:cubicBezTo>
                  <a:pt x="7524829" y="5965383"/>
                  <a:pt x="7398110" y="5939723"/>
                  <a:pt x="7281514" y="5949934"/>
                </a:cubicBezTo>
                <a:cubicBezTo>
                  <a:pt x="7164918" y="5960145"/>
                  <a:pt x="6891047" y="5903317"/>
                  <a:pt x="6613274" y="5949934"/>
                </a:cubicBezTo>
                <a:cubicBezTo>
                  <a:pt x="6335501" y="5996551"/>
                  <a:pt x="6200996" y="5922941"/>
                  <a:pt x="5852862" y="5949934"/>
                </a:cubicBezTo>
                <a:cubicBezTo>
                  <a:pt x="5504728" y="5976927"/>
                  <a:pt x="5319310" y="5897402"/>
                  <a:pt x="5092451" y="5949934"/>
                </a:cubicBezTo>
                <a:cubicBezTo>
                  <a:pt x="4865592" y="6002466"/>
                  <a:pt x="4660088" y="5921249"/>
                  <a:pt x="4516382" y="5949934"/>
                </a:cubicBezTo>
                <a:cubicBezTo>
                  <a:pt x="4372676" y="5978619"/>
                  <a:pt x="4050480" y="5878664"/>
                  <a:pt x="3848142" y="5949934"/>
                </a:cubicBezTo>
                <a:cubicBezTo>
                  <a:pt x="3645804" y="6021204"/>
                  <a:pt x="3325827" y="5919599"/>
                  <a:pt x="3179902" y="5949934"/>
                </a:cubicBezTo>
                <a:cubicBezTo>
                  <a:pt x="3033977" y="5980269"/>
                  <a:pt x="2933258" y="5913897"/>
                  <a:pt x="2696004" y="5949934"/>
                </a:cubicBezTo>
                <a:cubicBezTo>
                  <a:pt x="2458750" y="5985971"/>
                  <a:pt x="2337429" y="5897644"/>
                  <a:pt x="2212105" y="5949934"/>
                </a:cubicBezTo>
                <a:cubicBezTo>
                  <a:pt x="2086781" y="6002224"/>
                  <a:pt x="1901889" y="5928754"/>
                  <a:pt x="1820378" y="5949934"/>
                </a:cubicBezTo>
                <a:cubicBezTo>
                  <a:pt x="1738867" y="5971114"/>
                  <a:pt x="1415750" y="5917366"/>
                  <a:pt x="1152138" y="5949934"/>
                </a:cubicBezTo>
                <a:cubicBezTo>
                  <a:pt x="888526" y="5982502"/>
                  <a:pt x="418551" y="5833655"/>
                  <a:pt x="0" y="5949934"/>
                </a:cubicBezTo>
                <a:cubicBezTo>
                  <a:pt x="-58939" y="5709667"/>
                  <a:pt x="12906" y="5531965"/>
                  <a:pt x="0" y="5354941"/>
                </a:cubicBezTo>
                <a:cubicBezTo>
                  <a:pt x="-12906" y="5177917"/>
                  <a:pt x="59321" y="4813858"/>
                  <a:pt x="0" y="4640949"/>
                </a:cubicBezTo>
                <a:cubicBezTo>
                  <a:pt x="-59321" y="4468040"/>
                  <a:pt x="6491" y="4366069"/>
                  <a:pt x="0" y="4164954"/>
                </a:cubicBezTo>
                <a:cubicBezTo>
                  <a:pt x="-6491" y="3963839"/>
                  <a:pt x="1543" y="3780089"/>
                  <a:pt x="0" y="3569960"/>
                </a:cubicBezTo>
                <a:cubicBezTo>
                  <a:pt x="-1543" y="3359831"/>
                  <a:pt x="39220" y="3284623"/>
                  <a:pt x="0" y="3153465"/>
                </a:cubicBezTo>
                <a:cubicBezTo>
                  <a:pt x="-39220" y="3022307"/>
                  <a:pt x="76250" y="2678638"/>
                  <a:pt x="0" y="2498972"/>
                </a:cubicBezTo>
                <a:cubicBezTo>
                  <a:pt x="-76250" y="2319306"/>
                  <a:pt x="23065" y="2110184"/>
                  <a:pt x="0" y="1903979"/>
                </a:cubicBezTo>
                <a:cubicBezTo>
                  <a:pt x="-23065" y="1697774"/>
                  <a:pt x="8342" y="1454249"/>
                  <a:pt x="0" y="1189987"/>
                </a:cubicBezTo>
                <a:cubicBezTo>
                  <a:pt x="-8342" y="925725"/>
                  <a:pt x="122600" y="315754"/>
                  <a:pt x="0" y="0"/>
                </a:cubicBezTo>
                <a:close/>
              </a:path>
            </a:pathLst>
          </a:custGeom>
          <a:noFill/>
          <a:ln w="38100">
            <a:solidFill>
              <a:schemeClr val="tx1"/>
            </a:solidFill>
            <a:extLst>
              <a:ext uri="{C807C97D-BFC1-408E-A445-0C87EB9F89A2}">
                <ask:lineSketchStyleProps xmlns="" xmlns:ask="http://schemas.microsoft.com/office/drawing/2018/sketchyshapes" sd="401120647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871651-433F-4E5F-96C6-B9F5EA87E35D}"/>
              </a:ext>
            </a:extLst>
          </p:cNvPr>
          <p:cNvSpPr/>
          <p:nvPr/>
        </p:nvSpPr>
        <p:spPr>
          <a:xfrm>
            <a:off x="5266436" y="332535"/>
            <a:ext cx="416652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Capital Goods</a:t>
            </a:r>
            <a:endParaRPr lang="en-US" sz="40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21" name="TextBox 20">
            <a:extLst>
              <a:ext uri="{FF2B5EF4-FFF2-40B4-BE49-F238E27FC236}">
                <a16:creationId xmlns:a16="http://schemas.microsoft.com/office/drawing/2014/main" id="{4A4C7A1C-2EAB-4DFD-B2FD-8BEF11BB79A5}"/>
              </a:ext>
            </a:extLst>
          </p:cNvPr>
          <p:cNvSpPr txBox="1"/>
          <p:nvPr/>
        </p:nvSpPr>
        <p:spPr>
          <a:xfrm>
            <a:off x="524257" y="1499616"/>
            <a:ext cx="9104360" cy="5632311"/>
          </a:xfrm>
          <a:prstGeom prst="rect">
            <a:avLst/>
          </a:prstGeom>
          <a:noFill/>
        </p:spPr>
        <p:txBody>
          <a:bodyPr wrap="square" rtlCol="0">
            <a:spAutoFit/>
          </a:bodyPr>
          <a:lstStyle/>
          <a:p>
            <a:pPr>
              <a:defRPr/>
            </a:pPr>
            <a:r>
              <a:rPr lang="en-US" sz="2000" dirty="0">
                <a:latin typeface="KG First Time In Forever" panose="02000506000000020003" pitchFamily="2" charset="0"/>
                <a:ea typeface="KBScaredStraight" panose="02000603000000000000" pitchFamily="2" charset="0"/>
              </a:rPr>
              <a:t>When a country invests in new machinery, technology, and factories, it is increasing its:</a:t>
            </a:r>
          </a:p>
          <a:p>
            <a:pPr>
              <a:defRPr/>
            </a:pPr>
            <a:r>
              <a:rPr lang="en-US" sz="2000" dirty="0">
                <a:solidFill>
                  <a:srgbClr val="FF0000"/>
                </a:solidFill>
                <a:latin typeface="KG First Time In Forever" panose="02000506000000020003" pitchFamily="2" charset="0"/>
                <a:ea typeface="KBScaredStraight" panose="02000603000000000000" pitchFamily="2" charset="0"/>
              </a:rPr>
              <a:t>Capital goods</a:t>
            </a:r>
          </a:p>
          <a:p>
            <a:pPr>
              <a:defRPr/>
            </a:pPr>
            <a:r>
              <a:rPr lang="en-US" sz="2000" dirty="0">
                <a:latin typeface="KG First Time In Forever" panose="02000506000000020003" pitchFamily="2" charset="0"/>
                <a:ea typeface="KBScaredStraight" panose="02000603000000000000" pitchFamily="2" charset="0"/>
              </a:rPr>
              <a:t>Write a statement that describes the relationship between a country’s  investment in capital goods and its GDP:</a:t>
            </a:r>
          </a:p>
          <a:p>
            <a:pPr>
              <a:defRPr/>
            </a:pPr>
            <a:r>
              <a:rPr lang="en-US" sz="2000" dirty="0">
                <a:solidFill>
                  <a:srgbClr val="FF0000"/>
                </a:solidFill>
                <a:latin typeface="KG First Time In Forever" panose="02000506000000020003" pitchFamily="2" charset="0"/>
                <a:ea typeface="KBScaredStraight" panose="02000603000000000000" pitchFamily="2" charset="0"/>
              </a:rPr>
              <a:t>Answers will vary; When a country invests heavily in capital goods, it generally leads to the country having a high GDP </a:t>
            </a:r>
          </a:p>
          <a:p>
            <a:pPr>
              <a:defRPr/>
            </a:pPr>
            <a:r>
              <a:rPr lang="en-US" sz="2000" dirty="0">
                <a:latin typeface="KG First Time In Forever" panose="02000506000000020003" pitchFamily="2" charset="0"/>
                <a:ea typeface="KBScaredStraight" panose="02000603000000000000" pitchFamily="2" charset="0"/>
              </a:rPr>
              <a:t>How have Japan, China, India, and South Korea invested in capital goods? How has this level of investment impacted their economies?</a:t>
            </a:r>
          </a:p>
          <a:p>
            <a:r>
              <a:rPr lang="en-US" sz="2000" dirty="0">
                <a:solidFill>
                  <a:srgbClr val="FF0000"/>
                </a:solidFill>
                <a:latin typeface="KG First Time In Forever" panose="02000506000000020003" pitchFamily="2" charset="0"/>
                <a:ea typeface="KBScaredStraight" panose="02000603000000000000" pitchFamily="2" charset="0"/>
              </a:rPr>
              <a:t>These countries have invested heavily in capital goods of machinery and equipment, which has led to high levels of manufacturing and industry.</a:t>
            </a:r>
            <a:r>
              <a:rPr lang="en-US" sz="1600" dirty="0">
                <a:solidFill>
                  <a:srgbClr val="FF0000"/>
                </a:solidFill>
                <a:latin typeface="KG First Time In Forever" panose="02000506000000020003" pitchFamily="2" charset="0"/>
                <a:ea typeface="KBScaredStraight" panose="02000603000000000000" pitchFamily="2" charset="0"/>
              </a:rPr>
              <a:t> </a:t>
            </a:r>
            <a:r>
              <a:rPr lang="en-US" sz="2000" dirty="0">
                <a:solidFill>
                  <a:srgbClr val="FF0000"/>
                </a:solidFill>
                <a:latin typeface="KG First Time In Forever" panose="02000506000000020003" pitchFamily="2" charset="0"/>
                <a:ea typeface="KBScaredStraight" panose="02000603000000000000" pitchFamily="2" charset="0"/>
              </a:rPr>
              <a:t>Their factories can produce a wide variety of valuable products, which has led to higher GDPs and stronger economies.</a:t>
            </a:r>
          </a:p>
          <a:p>
            <a:r>
              <a:rPr lang="en-US" sz="2000" dirty="0">
                <a:latin typeface="KG First Time In Forever" panose="02000506000000020003" pitchFamily="2" charset="0"/>
                <a:ea typeface="KBScaredStraight" panose="02000603000000000000" pitchFamily="2" charset="0"/>
              </a:rPr>
              <a:t>Describe North Korea’s investment in capital goods. How has this level of investment impacted North Korea economy?</a:t>
            </a:r>
          </a:p>
          <a:p>
            <a:pPr>
              <a:defRPr/>
            </a:pPr>
            <a:r>
              <a:rPr lang="en-US" sz="2000" dirty="0">
                <a:solidFill>
                  <a:srgbClr val="FF0000"/>
                </a:solidFill>
                <a:latin typeface="KG First Time In Forever" panose="02000506000000020003" pitchFamily="2" charset="0"/>
                <a:ea typeface="KBScaredStraight" panose="02000603000000000000" pitchFamily="2" charset="0"/>
              </a:rPr>
              <a:t>North Korea has under-invested in capital goods for many years. It has outdated technology and inefficient factories. North Korea’s economy suffers and can’t produce goods to keep up with the world market.</a:t>
            </a:r>
          </a:p>
        </p:txBody>
      </p:sp>
    </p:spTree>
    <p:extLst>
      <p:ext uri="{BB962C8B-B14F-4D97-AF65-F5344CB8AC3E}">
        <p14:creationId xmlns:p14="http://schemas.microsoft.com/office/powerpoint/2010/main" val="253030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p:cNvSpPr/>
          <p:nvPr/>
        </p:nvSpPr>
        <p:spPr>
          <a:xfrm>
            <a:off x="216407" y="169709"/>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408194"/>
            <a:ext cx="514248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411510" y="287491"/>
            <a:ext cx="341067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Evaluate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9" name="TextBox 8">
            <a:extLst>
              <a:ext uri="{FF2B5EF4-FFF2-40B4-BE49-F238E27FC236}">
                <a16:creationId xmlns:a16="http://schemas.microsoft.com/office/drawing/2014/main" id="{9D70CF2F-85EE-4DB8-9E0A-76C7E55134E4}"/>
              </a:ext>
            </a:extLst>
          </p:cNvPr>
          <p:cNvSpPr txBox="1"/>
          <p:nvPr/>
        </p:nvSpPr>
        <p:spPr>
          <a:xfrm>
            <a:off x="397166" y="1303154"/>
            <a:ext cx="3143423" cy="830997"/>
          </a:xfrm>
          <a:prstGeom prst="rect">
            <a:avLst/>
          </a:prstGeom>
          <a:noFill/>
        </p:spPr>
        <p:txBody>
          <a:bodyPr wrap="square" rtlCol="0">
            <a:spAutoFit/>
          </a:bodyPr>
          <a:lstStyle/>
          <a:p>
            <a:pPr algn="ctr"/>
            <a:r>
              <a:rPr lang="en-US" sz="2400" dirty="0">
                <a:latin typeface="KG Sorry Not Sorry" panose="02000506000000020004" pitchFamily="2" charset="0"/>
              </a:rPr>
              <a:t>Use the chart to answer the questions.</a:t>
            </a:r>
          </a:p>
        </p:txBody>
      </p:sp>
      <p:sp>
        <p:nvSpPr>
          <p:cNvPr id="15" name="Rectangle 14">
            <a:extLst>
              <a:ext uri="{FF2B5EF4-FFF2-40B4-BE49-F238E27FC236}">
                <a16:creationId xmlns:a16="http://schemas.microsoft.com/office/drawing/2014/main" id="{D0A58F4D-EC08-4818-80C2-A86DDB2B13BF}"/>
              </a:ext>
            </a:extLst>
          </p:cNvPr>
          <p:cNvSpPr/>
          <p:nvPr/>
        </p:nvSpPr>
        <p:spPr>
          <a:xfrm>
            <a:off x="3656220" y="1414272"/>
            <a:ext cx="5972396" cy="5949934"/>
          </a:xfrm>
          <a:custGeom>
            <a:avLst/>
            <a:gdLst>
              <a:gd name="connsiteX0" fmla="*/ 0 w 5972396"/>
              <a:gd name="connsiteY0" fmla="*/ 0 h 5949934"/>
              <a:gd name="connsiteX1" fmla="*/ 477792 w 5972396"/>
              <a:gd name="connsiteY1" fmla="*/ 0 h 5949934"/>
              <a:gd name="connsiteX2" fmla="*/ 1075031 w 5972396"/>
              <a:gd name="connsiteY2" fmla="*/ 0 h 5949934"/>
              <a:gd name="connsiteX3" fmla="*/ 1791719 w 5972396"/>
              <a:gd name="connsiteY3" fmla="*/ 0 h 5949934"/>
              <a:gd name="connsiteX4" fmla="*/ 2508406 w 5972396"/>
              <a:gd name="connsiteY4" fmla="*/ 0 h 5949934"/>
              <a:gd name="connsiteX5" fmla="*/ 3165370 w 5972396"/>
              <a:gd name="connsiteY5" fmla="*/ 0 h 5949934"/>
              <a:gd name="connsiteX6" fmla="*/ 3643162 w 5972396"/>
              <a:gd name="connsiteY6" fmla="*/ 0 h 5949934"/>
              <a:gd name="connsiteX7" fmla="*/ 4120953 w 5972396"/>
              <a:gd name="connsiteY7" fmla="*/ 0 h 5949934"/>
              <a:gd name="connsiteX8" fmla="*/ 4718193 w 5972396"/>
              <a:gd name="connsiteY8" fmla="*/ 0 h 5949934"/>
              <a:gd name="connsiteX9" fmla="*/ 5195985 w 5972396"/>
              <a:gd name="connsiteY9" fmla="*/ 0 h 5949934"/>
              <a:gd name="connsiteX10" fmla="*/ 5972396 w 5972396"/>
              <a:gd name="connsiteY10" fmla="*/ 0 h 5949934"/>
              <a:gd name="connsiteX11" fmla="*/ 5972396 w 5972396"/>
              <a:gd name="connsiteY11" fmla="*/ 594993 h 5949934"/>
              <a:gd name="connsiteX12" fmla="*/ 5972396 w 5972396"/>
              <a:gd name="connsiteY12" fmla="*/ 1130487 h 5949934"/>
              <a:gd name="connsiteX13" fmla="*/ 5972396 w 5972396"/>
              <a:gd name="connsiteY13" fmla="*/ 1665982 h 5949934"/>
              <a:gd name="connsiteX14" fmla="*/ 5972396 w 5972396"/>
              <a:gd name="connsiteY14" fmla="*/ 2320474 h 5949934"/>
              <a:gd name="connsiteX15" fmla="*/ 5972396 w 5972396"/>
              <a:gd name="connsiteY15" fmla="*/ 3034466 h 5949934"/>
              <a:gd name="connsiteX16" fmla="*/ 5972396 w 5972396"/>
              <a:gd name="connsiteY16" fmla="*/ 3688959 h 5949934"/>
              <a:gd name="connsiteX17" fmla="*/ 5972396 w 5972396"/>
              <a:gd name="connsiteY17" fmla="*/ 4402951 h 5949934"/>
              <a:gd name="connsiteX18" fmla="*/ 5972396 w 5972396"/>
              <a:gd name="connsiteY18" fmla="*/ 4997945 h 5949934"/>
              <a:gd name="connsiteX19" fmla="*/ 5972396 w 5972396"/>
              <a:gd name="connsiteY19" fmla="*/ 5949934 h 5949934"/>
              <a:gd name="connsiteX20" fmla="*/ 5494604 w 5972396"/>
              <a:gd name="connsiteY20" fmla="*/ 5949934 h 5949934"/>
              <a:gd name="connsiteX21" fmla="*/ 5016813 w 5972396"/>
              <a:gd name="connsiteY21" fmla="*/ 5949934 h 5949934"/>
              <a:gd name="connsiteX22" fmla="*/ 4598745 w 5972396"/>
              <a:gd name="connsiteY22" fmla="*/ 5949934 h 5949934"/>
              <a:gd name="connsiteX23" fmla="*/ 4180677 w 5972396"/>
              <a:gd name="connsiteY23" fmla="*/ 5949934 h 5949934"/>
              <a:gd name="connsiteX24" fmla="*/ 3762609 w 5972396"/>
              <a:gd name="connsiteY24" fmla="*/ 5949934 h 5949934"/>
              <a:gd name="connsiteX25" fmla="*/ 3165370 w 5972396"/>
              <a:gd name="connsiteY25" fmla="*/ 5949934 h 5949934"/>
              <a:gd name="connsiteX26" fmla="*/ 2568130 w 5972396"/>
              <a:gd name="connsiteY26" fmla="*/ 5949934 h 5949934"/>
              <a:gd name="connsiteX27" fmla="*/ 1970891 w 5972396"/>
              <a:gd name="connsiteY27" fmla="*/ 5949934 h 5949934"/>
              <a:gd name="connsiteX28" fmla="*/ 1433375 w 5972396"/>
              <a:gd name="connsiteY28" fmla="*/ 5949934 h 5949934"/>
              <a:gd name="connsiteX29" fmla="*/ 776411 w 5972396"/>
              <a:gd name="connsiteY29" fmla="*/ 5949934 h 5949934"/>
              <a:gd name="connsiteX30" fmla="*/ 0 w 5972396"/>
              <a:gd name="connsiteY30" fmla="*/ 5949934 h 5949934"/>
              <a:gd name="connsiteX31" fmla="*/ 0 w 5972396"/>
              <a:gd name="connsiteY31" fmla="*/ 5473939 h 5949934"/>
              <a:gd name="connsiteX32" fmla="*/ 0 w 5972396"/>
              <a:gd name="connsiteY32" fmla="*/ 4878946 h 5949934"/>
              <a:gd name="connsiteX33" fmla="*/ 0 w 5972396"/>
              <a:gd name="connsiteY33" fmla="*/ 4343452 h 5949934"/>
              <a:gd name="connsiteX34" fmla="*/ 0 w 5972396"/>
              <a:gd name="connsiteY34" fmla="*/ 3807958 h 5949934"/>
              <a:gd name="connsiteX35" fmla="*/ 0 w 5972396"/>
              <a:gd name="connsiteY35" fmla="*/ 3212964 h 5949934"/>
              <a:gd name="connsiteX36" fmla="*/ 0 w 5972396"/>
              <a:gd name="connsiteY36" fmla="*/ 2736970 h 5949934"/>
              <a:gd name="connsiteX37" fmla="*/ 0 w 5972396"/>
              <a:gd name="connsiteY37" fmla="*/ 2022978 h 5949934"/>
              <a:gd name="connsiteX38" fmla="*/ 0 w 5972396"/>
              <a:gd name="connsiteY38" fmla="*/ 1487484 h 5949934"/>
              <a:gd name="connsiteX39" fmla="*/ 0 w 5972396"/>
              <a:gd name="connsiteY39" fmla="*/ 892490 h 5949934"/>
              <a:gd name="connsiteX40" fmla="*/ 0 w 5972396"/>
              <a:gd name="connsiteY40" fmla="*/ 0 h 594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972396" h="5949934" extrusionOk="0">
                <a:moveTo>
                  <a:pt x="0" y="0"/>
                </a:moveTo>
                <a:cubicBezTo>
                  <a:pt x="153173" y="-30408"/>
                  <a:pt x="341410" y="35276"/>
                  <a:pt x="477792" y="0"/>
                </a:cubicBezTo>
                <a:cubicBezTo>
                  <a:pt x="614174" y="-35276"/>
                  <a:pt x="926075" y="8281"/>
                  <a:pt x="1075031" y="0"/>
                </a:cubicBezTo>
                <a:cubicBezTo>
                  <a:pt x="1223987" y="-8281"/>
                  <a:pt x="1530341" y="11955"/>
                  <a:pt x="1791719" y="0"/>
                </a:cubicBezTo>
                <a:cubicBezTo>
                  <a:pt x="2053097" y="-11955"/>
                  <a:pt x="2177693" y="27804"/>
                  <a:pt x="2508406" y="0"/>
                </a:cubicBezTo>
                <a:cubicBezTo>
                  <a:pt x="2839119" y="-27804"/>
                  <a:pt x="2857613" y="61149"/>
                  <a:pt x="3165370" y="0"/>
                </a:cubicBezTo>
                <a:cubicBezTo>
                  <a:pt x="3473127" y="-61149"/>
                  <a:pt x="3468061" y="9041"/>
                  <a:pt x="3643162" y="0"/>
                </a:cubicBezTo>
                <a:cubicBezTo>
                  <a:pt x="3818263" y="-9041"/>
                  <a:pt x="3989420" y="41372"/>
                  <a:pt x="4120953" y="0"/>
                </a:cubicBezTo>
                <a:cubicBezTo>
                  <a:pt x="4252486" y="-41372"/>
                  <a:pt x="4456756" y="56463"/>
                  <a:pt x="4718193" y="0"/>
                </a:cubicBezTo>
                <a:cubicBezTo>
                  <a:pt x="4979630" y="-56463"/>
                  <a:pt x="4989492" y="23445"/>
                  <a:pt x="5195985" y="0"/>
                </a:cubicBezTo>
                <a:cubicBezTo>
                  <a:pt x="5402478" y="-23445"/>
                  <a:pt x="5607580" y="62661"/>
                  <a:pt x="5972396" y="0"/>
                </a:cubicBezTo>
                <a:cubicBezTo>
                  <a:pt x="5986324" y="278512"/>
                  <a:pt x="5943717" y="417786"/>
                  <a:pt x="5972396" y="594993"/>
                </a:cubicBezTo>
                <a:cubicBezTo>
                  <a:pt x="6001075" y="772200"/>
                  <a:pt x="5970739" y="989456"/>
                  <a:pt x="5972396" y="1130487"/>
                </a:cubicBezTo>
                <a:cubicBezTo>
                  <a:pt x="5974053" y="1271518"/>
                  <a:pt x="5954625" y="1432929"/>
                  <a:pt x="5972396" y="1665982"/>
                </a:cubicBezTo>
                <a:cubicBezTo>
                  <a:pt x="5990167" y="1899035"/>
                  <a:pt x="5907363" y="2126416"/>
                  <a:pt x="5972396" y="2320474"/>
                </a:cubicBezTo>
                <a:cubicBezTo>
                  <a:pt x="6037429" y="2514532"/>
                  <a:pt x="5915392" y="2688031"/>
                  <a:pt x="5972396" y="3034466"/>
                </a:cubicBezTo>
                <a:cubicBezTo>
                  <a:pt x="6029400" y="3380901"/>
                  <a:pt x="5942686" y="3476428"/>
                  <a:pt x="5972396" y="3688959"/>
                </a:cubicBezTo>
                <a:cubicBezTo>
                  <a:pt x="6002106" y="3901490"/>
                  <a:pt x="5968802" y="4199799"/>
                  <a:pt x="5972396" y="4402951"/>
                </a:cubicBezTo>
                <a:cubicBezTo>
                  <a:pt x="5975990" y="4606103"/>
                  <a:pt x="5905871" y="4702940"/>
                  <a:pt x="5972396" y="4997945"/>
                </a:cubicBezTo>
                <a:cubicBezTo>
                  <a:pt x="6038921" y="5292950"/>
                  <a:pt x="5971770" y="5718100"/>
                  <a:pt x="5972396" y="5949934"/>
                </a:cubicBezTo>
                <a:cubicBezTo>
                  <a:pt x="5770621" y="5987297"/>
                  <a:pt x="5612347" y="5944361"/>
                  <a:pt x="5494604" y="5949934"/>
                </a:cubicBezTo>
                <a:cubicBezTo>
                  <a:pt x="5376861" y="5955507"/>
                  <a:pt x="5155219" y="5941817"/>
                  <a:pt x="5016813" y="5949934"/>
                </a:cubicBezTo>
                <a:cubicBezTo>
                  <a:pt x="4878407" y="5958051"/>
                  <a:pt x="4780471" y="5934328"/>
                  <a:pt x="4598745" y="5949934"/>
                </a:cubicBezTo>
                <a:cubicBezTo>
                  <a:pt x="4417019" y="5965540"/>
                  <a:pt x="4299216" y="5918178"/>
                  <a:pt x="4180677" y="5949934"/>
                </a:cubicBezTo>
                <a:cubicBezTo>
                  <a:pt x="4062138" y="5981690"/>
                  <a:pt x="3885327" y="5932437"/>
                  <a:pt x="3762609" y="5949934"/>
                </a:cubicBezTo>
                <a:cubicBezTo>
                  <a:pt x="3639891" y="5967431"/>
                  <a:pt x="3391965" y="5938368"/>
                  <a:pt x="3165370" y="5949934"/>
                </a:cubicBezTo>
                <a:cubicBezTo>
                  <a:pt x="2938775" y="5961500"/>
                  <a:pt x="2710285" y="5934492"/>
                  <a:pt x="2568130" y="5949934"/>
                </a:cubicBezTo>
                <a:cubicBezTo>
                  <a:pt x="2425975" y="5965376"/>
                  <a:pt x="2265944" y="5884558"/>
                  <a:pt x="1970891" y="5949934"/>
                </a:cubicBezTo>
                <a:cubicBezTo>
                  <a:pt x="1675838" y="6015310"/>
                  <a:pt x="1657443" y="5898613"/>
                  <a:pt x="1433375" y="5949934"/>
                </a:cubicBezTo>
                <a:cubicBezTo>
                  <a:pt x="1209307" y="6001255"/>
                  <a:pt x="993628" y="5930911"/>
                  <a:pt x="776411" y="5949934"/>
                </a:cubicBezTo>
                <a:cubicBezTo>
                  <a:pt x="559194" y="5968957"/>
                  <a:pt x="231051" y="5921408"/>
                  <a:pt x="0" y="5949934"/>
                </a:cubicBezTo>
                <a:cubicBezTo>
                  <a:pt x="-41316" y="5779298"/>
                  <a:pt x="33423" y="5659320"/>
                  <a:pt x="0" y="5473939"/>
                </a:cubicBezTo>
                <a:cubicBezTo>
                  <a:pt x="-33423" y="5288558"/>
                  <a:pt x="57331" y="5074161"/>
                  <a:pt x="0" y="4878946"/>
                </a:cubicBezTo>
                <a:cubicBezTo>
                  <a:pt x="-57331" y="4683731"/>
                  <a:pt x="28850" y="4481477"/>
                  <a:pt x="0" y="4343452"/>
                </a:cubicBezTo>
                <a:cubicBezTo>
                  <a:pt x="-28850" y="4205427"/>
                  <a:pt x="20634" y="4022983"/>
                  <a:pt x="0" y="3807958"/>
                </a:cubicBezTo>
                <a:cubicBezTo>
                  <a:pt x="-20634" y="3592933"/>
                  <a:pt x="27250" y="3459121"/>
                  <a:pt x="0" y="3212964"/>
                </a:cubicBezTo>
                <a:cubicBezTo>
                  <a:pt x="-27250" y="2966807"/>
                  <a:pt x="26478" y="2966471"/>
                  <a:pt x="0" y="2736970"/>
                </a:cubicBezTo>
                <a:cubicBezTo>
                  <a:pt x="-26478" y="2507469"/>
                  <a:pt x="52038" y="2375637"/>
                  <a:pt x="0" y="2022978"/>
                </a:cubicBezTo>
                <a:cubicBezTo>
                  <a:pt x="-52038" y="1670319"/>
                  <a:pt x="57913" y="1724811"/>
                  <a:pt x="0" y="1487484"/>
                </a:cubicBezTo>
                <a:cubicBezTo>
                  <a:pt x="-57913" y="1250157"/>
                  <a:pt x="12641" y="1029966"/>
                  <a:pt x="0" y="892490"/>
                </a:cubicBezTo>
                <a:cubicBezTo>
                  <a:pt x="-12641" y="755014"/>
                  <a:pt x="7512" y="198909"/>
                  <a:pt x="0" y="0"/>
                </a:cubicBezTo>
                <a:close/>
              </a:path>
            </a:pathLst>
          </a:custGeom>
          <a:noFill/>
          <a:ln w="38100">
            <a:solidFill>
              <a:schemeClr val="tx1"/>
            </a:solidFill>
            <a:extLst>
              <a:ext uri="{C807C97D-BFC1-408E-A445-0C87EB9F89A2}">
                <ask:lineSketchStyleProps xmlns="" xmlns:ask="http://schemas.microsoft.com/office/drawing/2018/sketchyshapes" sd="401120647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B59A15-939B-4D84-85A4-0581136EFA34}"/>
              </a:ext>
            </a:extLst>
          </p:cNvPr>
          <p:cNvSpPr/>
          <p:nvPr/>
        </p:nvSpPr>
        <p:spPr>
          <a:xfrm>
            <a:off x="5907997" y="644831"/>
            <a:ext cx="3247685"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Literacy Rate</a:t>
            </a:r>
          </a:p>
        </p:txBody>
      </p:sp>
      <p:sp>
        <p:nvSpPr>
          <p:cNvPr id="20" name="Rectangle 19">
            <a:extLst>
              <a:ext uri="{FF2B5EF4-FFF2-40B4-BE49-F238E27FC236}">
                <a16:creationId xmlns:a16="http://schemas.microsoft.com/office/drawing/2014/main" id="{A1871651-433F-4E5F-96C6-B9F5EA87E35D}"/>
              </a:ext>
            </a:extLst>
          </p:cNvPr>
          <p:cNvSpPr/>
          <p:nvPr/>
        </p:nvSpPr>
        <p:spPr>
          <a:xfrm>
            <a:off x="5549901" y="172597"/>
            <a:ext cx="3959738"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Human Capital &amp;</a:t>
            </a:r>
          </a:p>
        </p:txBody>
      </p:sp>
      <p:sp>
        <p:nvSpPr>
          <p:cNvPr id="21" name="TextBox 20">
            <a:extLst>
              <a:ext uri="{FF2B5EF4-FFF2-40B4-BE49-F238E27FC236}">
                <a16:creationId xmlns:a16="http://schemas.microsoft.com/office/drawing/2014/main" id="{4A4C7A1C-2EAB-4DFD-B2FD-8BEF11BB79A5}"/>
              </a:ext>
            </a:extLst>
          </p:cNvPr>
          <p:cNvSpPr txBox="1"/>
          <p:nvPr/>
        </p:nvSpPr>
        <p:spPr>
          <a:xfrm>
            <a:off x="3668905" y="1499616"/>
            <a:ext cx="5959711" cy="5909310"/>
          </a:xfrm>
          <a:prstGeom prst="rect">
            <a:avLst/>
          </a:prstGeom>
          <a:noFill/>
        </p:spPr>
        <p:txBody>
          <a:bodyPr wrap="square" rtlCol="0">
            <a:spAutoFit/>
          </a:bodyPr>
          <a:lstStyle/>
          <a:p>
            <a:pPr>
              <a:defRPr/>
            </a:pPr>
            <a:r>
              <a:rPr lang="en-US" sz="1500" dirty="0">
                <a:latin typeface="KG First Time In Forever" panose="02000506000000020003" pitchFamily="2" charset="0"/>
                <a:ea typeface="KBScaredStraight" panose="02000603000000000000" pitchFamily="2" charset="0"/>
              </a:rPr>
              <a:t>Japan invests 3.2% of its GDP into education for its citizens—which productive resource is this an example of?</a:t>
            </a:r>
          </a:p>
          <a:p>
            <a:pPr>
              <a:defRPr/>
            </a:pPr>
            <a:r>
              <a:rPr lang="en-US" sz="1500" dirty="0">
                <a:solidFill>
                  <a:srgbClr val="FF0000"/>
                </a:solidFill>
                <a:latin typeface="KG First Time In Forever" panose="02000506000000020003" pitchFamily="2" charset="0"/>
                <a:ea typeface="KBScaredStraight" panose="02000603000000000000" pitchFamily="2" charset="0"/>
              </a:rPr>
              <a:t>Human capital</a:t>
            </a:r>
          </a:p>
          <a:p>
            <a:pPr>
              <a:defRPr/>
            </a:pPr>
            <a:r>
              <a:rPr lang="en-US" sz="1500" dirty="0">
                <a:latin typeface="KG First Time In Forever" panose="02000506000000020003" pitchFamily="2" charset="0"/>
                <a:ea typeface="KBScaredStraight" panose="02000603000000000000" pitchFamily="2" charset="0"/>
              </a:rPr>
              <a:t>South Korea’s literacy rate is 98%. What does this mean?</a:t>
            </a:r>
          </a:p>
          <a:p>
            <a:pPr>
              <a:defRPr/>
            </a:pPr>
            <a:r>
              <a:rPr lang="en-US" sz="1500" dirty="0">
                <a:solidFill>
                  <a:srgbClr val="FF0000"/>
                </a:solidFill>
                <a:latin typeface="KG First Time In Forever" panose="02000506000000020003" pitchFamily="2" charset="0"/>
                <a:ea typeface="KBScaredStraight" panose="02000603000000000000" pitchFamily="2" charset="0"/>
              </a:rPr>
              <a:t>98% of adults in South Korea can read and write</a:t>
            </a:r>
          </a:p>
          <a:p>
            <a:pPr>
              <a:defRPr/>
            </a:pPr>
            <a:r>
              <a:rPr lang="en-US" sz="1500" dirty="0">
                <a:latin typeface="KG First Time In Forever" panose="02000506000000020003" pitchFamily="2" charset="0"/>
                <a:ea typeface="KBScaredStraight" panose="02000603000000000000" pitchFamily="2" charset="0"/>
              </a:rPr>
              <a:t>Explain how the literacy rate ties into a country’s standard of living:</a:t>
            </a:r>
          </a:p>
          <a:p>
            <a:pPr>
              <a:defRPr/>
            </a:pPr>
            <a:r>
              <a:rPr lang="en-US" sz="1500" dirty="0">
                <a:solidFill>
                  <a:srgbClr val="FF0000"/>
                </a:solidFill>
                <a:latin typeface="KG First Time In Forever" panose="02000506000000020003" pitchFamily="2" charset="0"/>
                <a:ea typeface="KBScaredStraight" panose="02000603000000000000" pitchFamily="2" charset="0"/>
              </a:rPr>
              <a:t>If you can read/write, you can get a good job. Generally speaking, the better educated you are, the better salary you can receive. With a higher salary, you can improve your standard of living.</a:t>
            </a:r>
          </a:p>
          <a:p>
            <a:pPr>
              <a:defRPr/>
            </a:pPr>
            <a:r>
              <a:rPr lang="en-US" sz="1500" dirty="0">
                <a:latin typeface="KG First Time In Forever" panose="02000506000000020003" pitchFamily="2" charset="0"/>
                <a:ea typeface="KBScaredStraight" panose="02000603000000000000" pitchFamily="2" charset="0"/>
              </a:rPr>
              <a:t>Based on what you know about literacy rates, which country probably has the highest standard of living—India or Japan? Explain.</a:t>
            </a:r>
          </a:p>
          <a:p>
            <a:pPr>
              <a:defRPr/>
            </a:pPr>
            <a:r>
              <a:rPr lang="en-US" sz="1500" dirty="0">
                <a:solidFill>
                  <a:srgbClr val="FF0000"/>
                </a:solidFill>
                <a:latin typeface="KG First Time In Forever" panose="02000506000000020003" pitchFamily="2" charset="0"/>
                <a:ea typeface="KBScaredStraight" panose="02000603000000000000" pitchFamily="2" charset="0"/>
              </a:rPr>
              <a:t>Answers will vary, but Japan has a 99% literacy rate; gov invests money into education, people who are educated have a better chance of getting better paying jobs and can afford a better quality of life</a:t>
            </a:r>
            <a:endParaRPr lang="en-US" sz="1500" dirty="0">
              <a:latin typeface="KG First Time In Forever" panose="02000506000000020003" pitchFamily="2" charset="0"/>
              <a:ea typeface="KBScaredStraight" panose="02000603000000000000" pitchFamily="2" charset="0"/>
            </a:endParaRPr>
          </a:p>
          <a:p>
            <a:pPr>
              <a:defRPr/>
            </a:pPr>
            <a:r>
              <a:rPr lang="en-US" sz="1500" dirty="0">
                <a:latin typeface="KG First Time In Forever" panose="02000506000000020003" pitchFamily="2" charset="0"/>
                <a:ea typeface="KBScaredStraight" panose="02000603000000000000" pitchFamily="2" charset="0"/>
              </a:rPr>
              <a:t>Do you think the SE Asian governments investments in human capital (education, job training, etc.) are having a positive impact on their economies? Explain.</a:t>
            </a:r>
          </a:p>
          <a:p>
            <a:pPr>
              <a:defRPr/>
            </a:pPr>
            <a:r>
              <a:rPr lang="en-US" sz="1500" dirty="0">
                <a:solidFill>
                  <a:srgbClr val="FF0000"/>
                </a:solidFill>
                <a:latin typeface="KG First Time In Forever" panose="02000506000000020003" pitchFamily="2" charset="0"/>
                <a:ea typeface="KBScaredStraight" panose="02000603000000000000" pitchFamily="2" charset="0"/>
              </a:rPr>
              <a:t>Answers will vary; but yes, high literacy rate generally equals a high standard of living; education improves a country’s standard of living</a:t>
            </a:r>
          </a:p>
          <a:p>
            <a:pPr>
              <a:defRPr/>
            </a:pPr>
            <a:r>
              <a:rPr lang="en-US" sz="1500" dirty="0">
                <a:latin typeface="KG First Time In Forever" panose="02000506000000020003" pitchFamily="2" charset="0"/>
                <a:ea typeface="KBScaredStraight" panose="02000603000000000000" pitchFamily="2" charset="0"/>
              </a:rPr>
              <a:t>North Korea has a literacy rate of approximately 100%. Why have these education investments not produced results in North Korea’s economy as easily as in Japan and South Korea’s?</a:t>
            </a:r>
          </a:p>
          <a:p>
            <a:pPr>
              <a:defRPr/>
            </a:pPr>
            <a:r>
              <a:rPr lang="en-US" sz="1500" dirty="0">
                <a:solidFill>
                  <a:srgbClr val="FF0000"/>
                </a:solidFill>
                <a:latin typeface="KG First Time In Forever" panose="02000506000000020003" pitchFamily="2" charset="0"/>
                <a:ea typeface="KBScaredStraight" panose="02000603000000000000" pitchFamily="2" charset="0"/>
              </a:rPr>
              <a:t>North Korea’s economy struggles to grow under the strict control of the leader &amp; Communist government</a:t>
            </a:r>
          </a:p>
          <a:p>
            <a:endParaRPr lang="en-US" dirty="0">
              <a:latin typeface="KG First Time In Forever" panose="02000506000000020003" pitchFamily="2" charset="0"/>
            </a:endParaRPr>
          </a:p>
        </p:txBody>
      </p:sp>
      <p:graphicFrame>
        <p:nvGraphicFramePr>
          <p:cNvPr id="10" name="Table 9">
            <a:extLst>
              <a:ext uri="{FF2B5EF4-FFF2-40B4-BE49-F238E27FC236}">
                <a16:creationId xmlns:a16="http://schemas.microsoft.com/office/drawing/2014/main" id="{6B88511C-DECD-4118-8473-CFBA50926288}"/>
              </a:ext>
            </a:extLst>
          </p:cNvPr>
          <p:cNvGraphicFramePr>
            <a:graphicFrameLocks noGrp="1"/>
          </p:cNvGraphicFramePr>
          <p:nvPr>
            <p:extLst>
              <p:ext uri="{D42A27DB-BD31-4B8C-83A1-F6EECF244321}">
                <p14:modId xmlns:p14="http://schemas.microsoft.com/office/powerpoint/2010/main" val="2930430008"/>
              </p:ext>
            </p:extLst>
          </p:nvPr>
        </p:nvGraphicFramePr>
        <p:xfrm>
          <a:off x="424192" y="2134151"/>
          <a:ext cx="3055722" cy="4214337"/>
        </p:xfrm>
        <a:graphic>
          <a:graphicData uri="http://schemas.openxmlformats.org/drawingml/2006/table">
            <a:tbl>
              <a:tblPr firstRow="1" bandRow="1">
                <a:tableStyleId>{5940675A-B579-460E-94D1-54222C63F5DA}</a:tableStyleId>
              </a:tblPr>
              <a:tblGrid>
                <a:gridCol w="2214703">
                  <a:extLst>
                    <a:ext uri="{9D8B030D-6E8A-4147-A177-3AD203B41FA5}">
                      <a16:colId xmlns:a16="http://schemas.microsoft.com/office/drawing/2014/main" val="20000"/>
                    </a:ext>
                  </a:extLst>
                </a:gridCol>
                <a:gridCol w="841019">
                  <a:extLst>
                    <a:ext uri="{9D8B030D-6E8A-4147-A177-3AD203B41FA5}">
                      <a16:colId xmlns:a16="http://schemas.microsoft.com/office/drawing/2014/main" val="20001"/>
                    </a:ext>
                  </a:extLst>
                </a:gridCol>
              </a:tblGrid>
              <a:tr h="707517">
                <a:tc gridSpan="2">
                  <a:txBody>
                    <a:bodyPr/>
                    <a:lstStyle/>
                    <a:p>
                      <a:pPr algn="ctr"/>
                      <a:r>
                        <a:rPr lang="en-US" sz="3200" b="1" dirty="0">
                          <a:latin typeface="KG Sorry Not Sorry" panose="02000506000000020004" pitchFamily="2" charset="0"/>
                        </a:rPr>
                        <a:t>Literacy Rates</a:t>
                      </a:r>
                    </a:p>
                  </a:txBody>
                  <a:tcPr marL="92285" marR="92285" marT="46142" marB="46142" anchor="ctr">
                    <a:solidFill>
                      <a:schemeClr val="bg1">
                        <a:lumMod val="85000"/>
                      </a:schemeClr>
                    </a:solidFill>
                  </a:tcPr>
                </a:tc>
                <a:tc hMerge="1">
                  <a:txBody>
                    <a:bodyPr/>
                    <a:lstStyle/>
                    <a:p>
                      <a:pPr algn="ctr"/>
                      <a:r>
                        <a:rPr lang="en-US" sz="4400" b="1" dirty="0">
                          <a:latin typeface="KG Sorry Not Sorry" panose="02000506000000020004" pitchFamily="2" charset="0"/>
                        </a:rPr>
                        <a:t>Literacy Rate</a:t>
                      </a:r>
                    </a:p>
                  </a:txBody>
                  <a:tcPr marL="92285" marR="92285" marT="46142" marB="46142" anchor="ctr">
                    <a:solidFill>
                      <a:srgbClr val="009999"/>
                    </a:solidFill>
                  </a:tcPr>
                </a:tc>
                <a:extLst>
                  <a:ext uri="{0D108BD9-81ED-4DB2-BD59-A6C34878D82A}">
                    <a16:rowId xmlns:a16="http://schemas.microsoft.com/office/drawing/2014/main" val="10000"/>
                  </a:ext>
                </a:extLst>
              </a:tr>
              <a:tr h="584470">
                <a:tc>
                  <a:txBody>
                    <a:bodyPr/>
                    <a:lstStyle/>
                    <a:p>
                      <a:pPr algn="ctr"/>
                      <a:r>
                        <a:rPr lang="en-US" sz="2400" b="1" dirty="0">
                          <a:latin typeface="KG First Time In Forever" panose="02000506000000020003" pitchFamily="2" charset="0"/>
                        </a:rPr>
                        <a:t>China </a:t>
                      </a:r>
                    </a:p>
                  </a:txBody>
                  <a:tcPr marL="92285" marR="92285" marT="46142" marB="46142" anchor="ctr">
                    <a:solidFill>
                      <a:schemeClr val="bg1"/>
                    </a:solidFill>
                  </a:tcPr>
                </a:tc>
                <a:tc>
                  <a:txBody>
                    <a:bodyPr/>
                    <a:lstStyle/>
                    <a:p>
                      <a:pPr algn="ctr"/>
                      <a:r>
                        <a:rPr lang="en-US" sz="2000" dirty="0">
                          <a:latin typeface="KG First Time In Forever" panose="02000506000000020003" pitchFamily="2" charset="0"/>
                        </a:rPr>
                        <a:t>96.4%</a:t>
                      </a:r>
                    </a:p>
                  </a:txBody>
                  <a:tcPr marL="92285" marR="92285" marT="46142" marB="46142" anchor="ctr">
                    <a:solidFill>
                      <a:schemeClr val="bg1"/>
                    </a:solidFill>
                  </a:tcPr>
                </a:tc>
                <a:extLst>
                  <a:ext uri="{0D108BD9-81ED-4DB2-BD59-A6C34878D82A}">
                    <a16:rowId xmlns:a16="http://schemas.microsoft.com/office/drawing/2014/main" val="10001"/>
                  </a:ext>
                </a:extLst>
              </a:tr>
              <a:tr h="584470">
                <a:tc>
                  <a:txBody>
                    <a:bodyPr/>
                    <a:lstStyle/>
                    <a:p>
                      <a:pPr algn="ctr"/>
                      <a:r>
                        <a:rPr lang="en-US" sz="2400" b="1" dirty="0">
                          <a:latin typeface="KG First Time In Forever" panose="02000506000000020003" pitchFamily="2" charset="0"/>
                        </a:rPr>
                        <a:t>India</a:t>
                      </a:r>
                    </a:p>
                  </a:txBody>
                  <a:tcPr marL="92285" marR="92285" marT="46142" marB="46142" anchor="ctr">
                    <a:solidFill>
                      <a:schemeClr val="bg1"/>
                    </a:solidFill>
                  </a:tcPr>
                </a:tc>
                <a:tc>
                  <a:txBody>
                    <a:bodyPr/>
                    <a:lstStyle/>
                    <a:p>
                      <a:pPr algn="ctr"/>
                      <a:r>
                        <a:rPr lang="en-US" sz="2000" dirty="0">
                          <a:latin typeface="KG First Time In Forever" panose="02000506000000020003" pitchFamily="2" charset="0"/>
                        </a:rPr>
                        <a:t>72.1%</a:t>
                      </a:r>
                    </a:p>
                  </a:txBody>
                  <a:tcPr marL="92285" marR="92285" marT="46142" marB="46142" anchor="ctr">
                    <a:solidFill>
                      <a:schemeClr val="bg1"/>
                    </a:solidFill>
                  </a:tcPr>
                </a:tc>
                <a:extLst>
                  <a:ext uri="{0D108BD9-81ED-4DB2-BD59-A6C34878D82A}">
                    <a16:rowId xmlns:a16="http://schemas.microsoft.com/office/drawing/2014/main" val="10002"/>
                  </a:ext>
                </a:extLst>
              </a:tr>
              <a:tr h="584470">
                <a:tc>
                  <a:txBody>
                    <a:bodyPr/>
                    <a:lstStyle/>
                    <a:p>
                      <a:pPr algn="ctr"/>
                      <a:r>
                        <a:rPr lang="en-US" sz="2400" b="1" dirty="0">
                          <a:latin typeface="KG First Time In Forever" panose="02000506000000020003" pitchFamily="2" charset="0"/>
                        </a:rPr>
                        <a:t>Japan</a:t>
                      </a:r>
                    </a:p>
                  </a:txBody>
                  <a:tcPr marL="92285" marR="92285" marT="46142" marB="46142" anchor="ctr">
                    <a:solidFill>
                      <a:schemeClr val="bg1"/>
                    </a:solidFill>
                  </a:tcPr>
                </a:tc>
                <a:tc>
                  <a:txBody>
                    <a:bodyPr/>
                    <a:lstStyle/>
                    <a:p>
                      <a:pPr algn="ctr"/>
                      <a:r>
                        <a:rPr lang="en-US" sz="2000" dirty="0">
                          <a:latin typeface="KG First Time In Forever" panose="02000506000000020003" pitchFamily="2" charset="0"/>
                        </a:rPr>
                        <a:t>99.%</a:t>
                      </a:r>
                    </a:p>
                  </a:txBody>
                  <a:tcPr marL="92285" marR="92285" marT="46142" marB="46142" anchor="ctr">
                    <a:solidFill>
                      <a:schemeClr val="bg1"/>
                    </a:solidFill>
                  </a:tcPr>
                </a:tc>
                <a:extLst>
                  <a:ext uri="{0D108BD9-81ED-4DB2-BD59-A6C34878D82A}">
                    <a16:rowId xmlns:a16="http://schemas.microsoft.com/office/drawing/2014/main" val="10003"/>
                  </a:ext>
                </a:extLst>
              </a:tr>
              <a:tr h="584470">
                <a:tc>
                  <a:txBody>
                    <a:bodyPr/>
                    <a:lstStyle/>
                    <a:p>
                      <a:pPr algn="ctr"/>
                      <a:r>
                        <a:rPr lang="en-US" sz="2400" b="1" dirty="0">
                          <a:latin typeface="KG First Time In Forever" panose="02000506000000020003" pitchFamily="2" charset="0"/>
                        </a:rPr>
                        <a:t>South Korea</a:t>
                      </a:r>
                    </a:p>
                  </a:txBody>
                  <a:tcPr marL="92285" marR="92285" marT="46142" marB="46142" anchor="ctr">
                    <a:solidFill>
                      <a:schemeClr val="bg1"/>
                    </a:solidFill>
                  </a:tcPr>
                </a:tc>
                <a:tc>
                  <a:txBody>
                    <a:bodyPr/>
                    <a:lstStyle/>
                    <a:p>
                      <a:pPr algn="ctr"/>
                      <a:r>
                        <a:rPr lang="en-US" sz="2000" dirty="0">
                          <a:latin typeface="KG First Time In Forever" panose="02000506000000020003" pitchFamily="2" charset="0"/>
                        </a:rPr>
                        <a:t>98%</a:t>
                      </a:r>
                    </a:p>
                  </a:txBody>
                  <a:tcPr marL="92285" marR="92285" marT="46142" marB="46142" anchor="ctr">
                    <a:solidFill>
                      <a:schemeClr val="bg1"/>
                    </a:solidFill>
                  </a:tcPr>
                </a:tc>
                <a:extLst>
                  <a:ext uri="{0D108BD9-81ED-4DB2-BD59-A6C34878D82A}">
                    <a16:rowId xmlns:a16="http://schemas.microsoft.com/office/drawing/2014/main" val="2032861253"/>
                  </a:ext>
                </a:extLst>
              </a:tr>
              <a:tr h="584470">
                <a:tc>
                  <a:txBody>
                    <a:bodyPr/>
                    <a:lstStyle/>
                    <a:p>
                      <a:pPr algn="ctr"/>
                      <a:r>
                        <a:rPr lang="en-US" sz="2400" b="1" dirty="0">
                          <a:latin typeface="KG First Time In Forever" panose="02000506000000020003" pitchFamily="2" charset="0"/>
                        </a:rPr>
                        <a:t>North Korea</a:t>
                      </a:r>
                    </a:p>
                  </a:txBody>
                  <a:tcPr marL="92285" marR="92285" marT="46142" marB="46142" anchor="ctr">
                    <a:solidFill>
                      <a:schemeClr val="bg1"/>
                    </a:solidFill>
                  </a:tcPr>
                </a:tc>
                <a:tc>
                  <a:txBody>
                    <a:bodyPr/>
                    <a:lstStyle/>
                    <a:p>
                      <a:pPr algn="ctr"/>
                      <a:r>
                        <a:rPr lang="en-US" sz="2000" dirty="0">
                          <a:latin typeface="KG First Time In Forever" panose="02000506000000020003" pitchFamily="2" charset="0"/>
                        </a:rPr>
                        <a:t>100%</a:t>
                      </a:r>
                    </a:p>
                  </a:txBody>
                  <a:tcPr marL="92285" marR="92285" marT="46142" marB="46142" anchor="ctr">
                    <a:solidFill>
                      <a:schemeClr val="bg1"/>
                    </a:solidFill>
                  </a:tcPr>
                </a:tc>
                <a:extLst>
                  <a:ext uri="{0D108BD9-81ED-4DB2-BD59-A6C34878D82A}">
                    <a16:rowId xmlns:a16="http://schemas.microsoft.com/office/drawing/2014/main" val="1745023836"/>
                  </a:ext>
                </a:extLst>
              </a:tr>
              <a:tr h="584470">
                <a:tc>
                  <a:txBody>
                    <a:bodyPr/>
                    <a:lstStyle/>
                    <a:p>
                      <a:pPr algn="ctr"/>
                      <a:r>
                        <a:rPr lang="en-US" sz="2400" b="1" dirty="0">
                          <a:latin typeface="KG First Time In Forever" panose="02000506000000020003" pitchFamily="2" charset="0"/>
                        </a:rPr>
                        <a:t>World Average</a:t>
                      </a:r>
                    </a:p>
                  </a:txBody>
                  <a:tcPr marL="92285" marR="92285" marT="46142" marB="46142" anchor="ctr">
                    <a:solidFill>
                      <a:schemeClr val="bg1">
                        <a:lumMod val="95000"/>
                      </a:schemeClr>
                    </a:solidFill>
                  </a:tcPr>
                </a:tc>
                <a:tc>
                  <a:txBody>
                    <a:bodyPr/>
                    <a:lstStyle/>
                    <a:p>
                      <a:pPr algn="ctr"/>
                      <a:r>
                        <a:rPr lang="en-US" sz="2000" dirty="0">
                          <a:latin typeface="KG First Time In Forever" panose="02000506000000020003" pitchFamily="2" charset="0"/>
                        </a:rPr>
                        <a:t>86%</a:t>
                      </a:r>
                    </a:p>
                  </a:txBody>
                  <a:tcPr marL="92285" marR="92285" marT="46142" marB="46142" anchor="ctr">
                    <a:solidFill>
                      <a:schemeClr val="bg1">
                        <a:lumMod val="95000"/>
                      </a:schemeClr>
                    </a:solidFill>
                  </a:tcPr>
                </a:tc>
                <a:extLst>
                  <a:ext uri="{0D108BD9-81ED-4DB2-BD59-A6C34878D82A}">
                    <a16:rowId xmlns:a16="http://schemas.microsoft.com/office/drawing/2014/main" val="752367787"/>
                  </a:ext>
                </a:extLst>
              </a:tr>
            </a:tbl>
          </a:graphicData>
        </a:graphic>
      </p:graphicFrame>
      <p:pic>
        <p:nvPicPr>
          <p:cNvPr id="12" name="Graphic 11" descr="Storytelling">
            <a:extLst>
              <a:ext uri="{FF2B5EF4-FFF2-40B4-BE49-F238E27FC236}">
                <a16:creationId xmlns:a16="http://schemas.microsoft.com/office/drawing/2014/main" id="{97C78F02-E7BF-45E5-8950-687E376CEF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4742" y="6431469"/>
            <a:ext cx="970458" cy="970458"/>
          </a:xfrm>
          <a:prstGeom prst="rect">
            <a:avLst/>
          </a:prstGeom>
        </p:spPr>
      </p:pic>
    </p:spTree>
    <p:extLst>
      <p:ext uri="{BB962C8B-B14F-4D97-AF65-F5344CB8AC3E}">
        <p14:creationId xmlns:p14="http://schemas.microsoft.com/office/powerpoint/2010/main" val="1203785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p:cNvSpPr/>
          <p:nvPr/>
        </p:nvSpPr>
        <p:spPr>
          <a:xfrm>
            <a:off x="216407" y="169709"/>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408194"/>
            <a:ext cx="514248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411510" y="287491"/>
            <a:ext cx="341067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Evaluate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5" name="Rectangle 14">
            <a:extLst>
              <a:ext uri="{FF2B5EF4-FFF2-40B4-BE49-F238E27FC236}">
                <a16:creationId xmlns:a16="http://schemas.microsoft.com/office/drawing/2014/main" id="{D0A58F4D-EC08-4818-80C2-A86DDB2B13BF}"/>
              </a:ext>
            </a:extLst>
          </p:cNvPr>
          <p:cNvSpPr/>
          <p:nvPr/>
        </p:nvSpPr>
        <p:spPr>
          <a:xfrm>
            <a:off x="411510" y="1326358"/>
            <a:ext cx="9217106" cy="5949934"/>
          </a:xfrm>
          <a:custGeom>
            <a:avLst/>
            <a:gdLst>
              <a:gd name="connsiteX0" fmla="*/ 0 w 9217106"/>
              <a:gd name="connsiteY0" fmla="*/ 0 h 5949934"/>
              <a:gd name="connsiteX1" fmla="*/ 391727 w 9217106"/>
              <a:gd name="connsiteY1" fmla="*/ 0 h 5949934"/>
              <a:gd name="connsiteX2" fmla="*/ 967796 w 9217106"/>
              <a:gd name="connsiteY2" fmla="*/ 0 h 5949934"/>
              <a:gd name="connsiteX3" fmla="*/ 1728207 w 9217106"/>
              <a:gd name="connsiteY3" fmla="*/ 0 h 5949934"/>
              <a:gd name="connsiteX4" fmla="*/ 2488619 w 9217106"/>
              <a:gd name="connsiteY4" fmla="*/ 0 h 5949934"/>
              <a:gd name="connsiteX5" fmla="*/ 3156859 w 9217106"/>
              <a:gd name="connsiteY5" fmla="*/ 0 h 5949934"/>
              <a:gd name="connsiteX6" fmla="*/ 3548586 w 9217106"/>
              <a:gd name="connsiteY6" fmla="*/ 0 h 5949934"/>
              <a:gd name="connsiteX7" fmla="*/ 3940313 w 9217106"/>
              <a:gd name="connsiteY7" fmla="*/ 0 h 5949934"/>
              <a:gd name="connsiteX8" fmla="*/ 4516382 w 9217106"/>
              <a:gd name="connsiteY8" fmla="*/ 0 h 5949934"/>
              <a:gd name="connsiteX9" fmla="*/ 4908109 w 9217106"/>
              <a:gd name="connsiteY9" fmla="*/ 0 h 5949934"/>
              <a:gd name="connsiteX10" fmla="*/ 5392007 w 9217106"/>
              <a:gd name="connsiteY10" fmla="*/ 0 h 5949934"/>
              <a:gd name="connsiteX11" fmla="*/ 5968076 w 9217106"/>
              <a:gd name="connsiteY11" fmla="*/ 0 h 5949934"/>
              <a:gd name="connsiteX12" fmla="*/ 6544145 w 9217106"/>
              <a:gd name="connsiteY12" fmla="*/ 0 h 5949934"/>
              <a:gd name="connsiteX13" fmla="*/ 7028043 w 9217106"/>
              <a:gd name="connsiteY13" fmla="*/ 0 h 5949934"/>
              <a:gd name="connsiteX14" fmla="*/ 7327599 w 9217106"/>
              <a:gd name="connsiteY14" fmla="*/ 0 h 5949934"/>
              <a:gd name="connsiteX15" fmla="*/ 7995839 w 9217106"/>
              <a:gd name="connsiteY15" fmla="*/ 0 h 5949934"/>
              <a:gd name="connsiteX16" fmla="*/ 9217106 w 9217106"/>
              <a:gd name="connsiteY16" fmla="*/ 0 h 5949934"/>
              <a:gd name="connsiteX17" fmla="*/ 9217106 w 9217106"/>
              <a:gd name="connsiteY17" fmla="*/ 416495 h 5949934"/>
              <a:gd name="connsiteX18" fmla="*/ 9217106 w 9217106"/>
              <a:gd name="connsiteY18" fmla="*/ 1011489 h 5949934"/>
              <a:gd name="connsiteX19" fmla="*/ 9217106 w 9217106"/>
              <a:gd name="connsiteY19" fmla="*/ 1665982 h 5949934"/>
              <a:gd name="connsiteX20" fmla="*/ 9217106 w 9217106"/>
              <a:gd name="connsiteY20" fmla="*/ 2141976 h 5949934"/>
              <a:gd name="connsiteX21" fmla="*/ 9217106 w 9217106"/>
              <a:gd name="connsiteY21" fmla="*/ 2736970 h 5949934"/>
              <a:gd name="connsiteX22" fmla="*/ 9217106 w 9217106"/>
              <a:gd name="connsiteY22" fmla="*/ 3272464 h 5949934"/>
              <a:gd name="connsiteX23" fmla="*/ 9217106 w 9217106"/>
              <a:gd name="connsiteY23" fmla="*/ 3867457 h 5949934"/>
              <a:gd name="connsiteX24" fmla="*/ 9217106 w 9217106"/>
              <a:gd name="connsiteY24" fmla="*/ 4402951 h 5949934"/>
              <a:gd name="connsiteX25" fmla="*/ 9217106 w 9217106"/>
              <a:gd name="connsiteY25" fmla="*/ 4819447 h 5949934"/>
              <a:gd name="connsiteX26" fmla="*/ 9217106 w 9217106"/>
              <a:gd name="connsiteY26" fmla="*/ 5354941 h 5949934"/>
              <a:gd name="connsiteX27" fmla="*/ 9217106 w 9217106"/>
              <a:gd name="connsiteY27" fmla="*/ 5949934 h 5949934"/>
              <a:gd name="connsiteX28" fmla="*/ 8641037 w 9217106"/>
              <a:gd name="connsiteY28" fmla="*/ 5949934 h 5949934"/>
              <a:gd name="connsiteX29" fmla="*/ 7972797 w 9217106"/>
              <a:gd name="connsiteY29" fmla="*/ 5949934 h 5949934"/>
              <a:gd name="connsiteX30" fmla="*/ 7673241 w 9217106"/>
              <a:gd name="connsiteY30" fmla="*/ 5949934 h 5949934"/>
              <a:gd name="connsiteX31" fmla="*/ 7281514 w 9217106"/>
              <a:gd name="connsiteY31" fmla="*/ 5949934 h 5949934"/>
              <a:gd name="connsiteX32" fmla="*/ 6613274 w 9217106"/>
              <a:gd name="connsiteY32" fmla="*/ 5949934 h 5949934"/>
              <a:gd name="connsiteX33" fmla="*/ 5852862 w 9217106"/>
              <a:gd name="connsiteY33" fmla="*/ 5949934 h 5949934"/>
              <a:gd name="connsiteX34" fmla="*/ 5092451 w 9217106"/>
              <a:gd name="connsiteY34" fmla="*/ 5949934 h 5949934"/>
              <a:gd name="connsiteX35" fmla="*/ 4516382 w 9217106"/>
              <a:gd name="connsiteY35" fmla="*/ 5949934 h 5949934"/>
              <a:gd name="connsiteX36" fmla="*/ 3848142 w 9217106"/>
              <a:gd name="connsiteY36" fmla="*/ 5949934 h 5949934"/>
              <a:gd name="connsiteX37" fmla="*/ 3179902 w 9217106"/>
              <a:gd name="connsiteY37" fmla="*/ 5949934 h 5949934"/>
              <a:gd name="connsiteX38" fmla="*/ 2696004 w 9217106"/>
              <a:gd name="connsiteY38" fmla="*/ 5949934 h 5949934"/>
              <a:gd name="connsiteX39" fmla="*/ 2212105 w 9217106"/>
              <a:gd name="connsiteY39" fmla="*/ 5949934 h 5949934"/>
              <a:gd name="connsiteX40" fmla="*/ 1820378 w 9217106"/>
              <a:gd name="connsiteY40" fmla="*/ 5949934 h 5949934"/>
              <a:gd name="connsiteX41" fmla="*/ 1152138 w 9217106"/>
              <a:gd name="connsiteY41" fmla="*/ 5949934 h 5949934"/>
              <a:gd name="connsiteX42" fmla="*/ 0 w 9217106"/>
              <a:gd name="connsiteY42" fmla="*/ 5949934 h 5949934"/>
              <a:gd name="connsiteX43" fmla="*/ 0 w 9217106"/>
              <a:gd name="connsiteY43" fmla="*/ 5354941 h 5949934"/>
              <a:gd name="connsiteX44" fmla="*/ 0 w 9217106"/>
              <a:gd name="connsiteY44" fmla="*/ 4640949 h 5949934"/>
              <a:gd name="connsiteX45" fmla="*/ 0 w 9217106"/>
              <a:gd name="connsiteY45" fmla="*/ 4164954 h 5949934"/>
              <a:gd name="connsiteX46" fmla="*/ 0 w 9217106"/>
              <a:gd name="connsiteY46" fmla="*/ 3569960 h 5949934"/>
              <a:gd name="connsiteX47" fmla="*/ 0 w 9217106"/>
              <a:gd name="connsiteY47" fmla="*/ 3153465 h 5949934"/>
              <a:gd name="connsiteX48" fmla="*/ 0 w 9217106"/>
              <a:gd name="connsiteY48" fmla="*/ 2498972 h 5949934"/>
              <a:gd name="connsiteX49" fmla="*/ 0 w 9217106"/>
              <a:gd name="connsiteY49" fmla="*/ 1903979 h 5949934"/>
              <a:gd name="connsiteX50" fmla="*/ 0 w 9217106"/>
              <a:gd name="connsiteY50" fmla="*/ 1189987 h 5949934"/>
              <a:gd name="connsiteX51" fmla="*/ 0 w 9217106"/>
              <a:gd name="connsiteY51" fmla="*/ 0 h 594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17106" h="5949934" extrusionOk="0">
                <a:moveTo>
                  <a:pt x="0" y="0"/>
                </a:moveTo>
                <a:cubicBezTo>
                  <a:pt x="161531" y="-29144"/>
                  <a:pt x="272624" y="23854"/>
                  <a:pt x="391727" y="0"/>
                </a:cubicBezTo>
                <a:cubicBezTo>
                  <a:pt x="510830" y="-23854"/>
                  <a:pt x="806620" y="52126"/>
                  <a:pt x="967796" y="0"/>
                </a:cubicBezTo>
                <a:cubicBezTo>
                  <a:pt x="1128972" y="-52126"/>
                  <a:pt x="1396500" y="41455"/>
                  <a:pt x="1728207" y="0"/>
                </a:cubicBezTo>
                <a:cubicBezTo>
                  <a:pt x="2059914" y="-41455"/>
                  <a:pt x="2142871" y="86604"/>
                  <a:pt x="2488619" y="0"/>
                </a:cubicBezTo>
                <a:cubicBezTo>
                  <a:pt x="2834367" y="-86604"/>
                  <a:pt x="2867879" y="20382"/>
                  <a:pt x="3156859" y="0"/>
                </a:cubicBezTo>
                <a:cubicBezTo>
                  <a:pt x="3445839" y="-20382"/>
                  <a:pt x="3430488" y="46462"/>
                  <a:pt x="3548586" y="0"/>
                </a:cubicBezTo>
                <a:cubicBezTo>
                  <a:pt x="3666684" y="-46462"/>
                  <a:pt x="3826285" y="11664"/>
                  <a:pt x="3940313" y="0"/>
                </a:cubicBezTo>
                <a:cubicBezTo>
                  <a:pt x="4054341" y="-11664"/>
                  <a:pt x="4268859" y="25534"/>
                  <a:pt x="4516382" y="0"/>
                </a:cubicBezTo>
                <a:cubicBezTo>
                  <a:pt x="4763905" y="-25534"/>
                  <a:pt x="4828050" y="6002"/>
                  <a:pt x="4908109" y="0"/>
                </a:cubicBezTo>
                <a:cubicBezTo>
                  <a:pt x="4988168" y="-6002"/>
                  <a:pt x="5158965" y="50081"/>
                  <a:pt x="5392007" y="0"/>
                </a:cubicBezTo>
                <a:cubicBezTo>
                  <a:pt x="5625049" y="-50081"/>
                  <a:pt x="5847659" y="22338"/>
                  <a:pt x="5968076" y="0"/>
                </a:cubicBezTo>
                <a:cubicBezTo>
                  <a:pt x="6088493" y="-22338"/>
                  <a:pt x="6378972" y="11619"/>
                  <a:pt x="6544145" y="0"/>
                </a:cubicBezTo>
                <a:cubicBezTo>
                  <a:pt x="6709318" y="-11619"/>
                  <a:pt x="6824007" y="6081"/>
                  <a:pt x="7028043" y="0"/>
                </a:cubicBezTo>
                <a:cubicBezTo>
                  <a:pt x="7232079" y="-6081"/>
                  <a:pt x="7242860" y="20544"/>
                  <a:pt x="7327599" y="0"/>
                </a:cubicBezTo>
                <a:cubicBezTo>
                  <a:pt x="7412338" y="-20544"/>
                  <a:pt x="7759010" y="54855"/>
                  <a:pt x="7995839" y="0"/>
                </a:cubicBezTo>
                <a:cubicBezTo>
                  <a:pt x="8232668" y="-54855"/>
                  <a:pt x="8967774" y="19054"/>
                  <a:pt x="9217106" y="0"/>
                </a:cubicBezTo>
                <a:cubicBezTo>
                  <a:pt x="9237677" y="171946"/>
                  <a:pt x="9191961" y="264361"/>
                  <a:pt x="9217106" y="416495"/>
                </a:cubicBezTo>
                <a:cubicBezTo>
                  <a:pt x="9242251" y="568629"/>
                  <a:pt x="9150581" y="716484"/>
                  <a:pt x="9217106" y="1011489"/>
                </a:cubicBezTo>
                <a:cubicBezTo>
                  <a:pt x="9283631" y="1306494"/>
                  <a:pt x="9183519" y="1348373"/>
                  <a:pt x="9217106" y="1665982"/>
                </a:cubicBezTo>
                <a:cubicBezTo>
                  <a:pt x="9250693" y="1983591"/>
                  <a:pt x="9175163" y="1977222"/>
                  <a:pt x="9217106" y="2141976"/>
                </a:cubicBezTo>
                <a:cubicBezTo>
                  <a:pt x="9259049" y="2306730"/>
                  <a:pt x="9195430" y="2462389"/>
                  <a:pt x="9217106" y="2736970"/>
                </a:cubicBezTo>
                <a:cubicBezTo>
                  <a:pt x="9238782" y="3011551"/>
                  <a:pt x="9180148" y="3070154"/>
                  <a:pt x="9217106" y="3272464"/>
                </a:cubicBezTo>
                <a:cubicBezTo>
                  <a:pt x="9254064" y="3474774"/>
                  <a:pt x="9147144" y="3681321"/>
                  <a:pt x="9217106" y="3867457"/>
                </a:cubicBezTo>
                <a:cubicBezTo>
                  <a:pt x="9287068" y="4053593"/>
                  <a:pt x="9192685" y="4178168"/>
                  <a:pt x="9217106" y="4402951"/>
                </a:cubicBezTo>
                <a:cubicBezTo>
                  <a:pt x="9241527" y="4627734"/>
                  <a:pt x="9174600" y="4702600"/>
                  <a:pt x="9217106" y="4819447"/>
                </a:cubicBezTo>
                <a:cubicBezTo>
                  <a:pt x="9259612" y="4936294"/>
                  <a:pt x="9192487" y="5158249"/>
                  <a:pt x="9217106" y="5354941"/>
                </a:cubicBezTo>
                <a:cubicBezTo>
                  <a:pt x="9241725" y="5551633"/>
                  <a:pt x="9185510" y="5732408"/>
                  <a:pt x="9217106" y="5949934"/>
                </a:cubicBezTo>
                <a:cubicBezTo>
                  <a:pt x="9072070" y="5963427"/>
                  <a:pt x="8846318" y="5920845"/>
                  <a:pt x="8641037" y="5949934"/>
                </a:cubicBezTo>
                <a:cubicBezTo>
                  <a:pt x="8435756" y="5979023"/>
                  <a:pt x="8214661" y="5894734"/>
                  <a:pt x="7972797" y="5949934"/>
                </a:cubicBezTo>
                <a:cubicBezTo>
                  <a:pt x="7730933" y="6005134"/>
                  <a:pt x="7821653" y="5934485"/>
                  <a:pt x="7673241" y="5949934"/>
                </a:cubicBezTo>
                <a:cubicBezTo>
                  <a:pt x="7524829" y="5965383"/>
                  <a:pt x="7398110" y="5939723"/>
                  <a:pt x="7281514" y="5949934"/>
                </a:cubicBezTo>
                <a:cubicBezTo>
                  <a:pt x="7164918" y="5960145"/>
                  <a:pt x="6891047" y="5903317"/>
                  <a:pt x="6613274" y="5949934"/>
                </a:cubicBezTo>
                <a:cubicBezTo>
                  <a:pt x="6335501" y="5996551"/>
                  <a:pt x="6200996" y="5922941"/>
                  <a:pt x="5852862" y="5949934"/>
                </a:cubicBezTo>
                <a:cubicBezTo>
                  <a:pt x="5504728" y="5976927"/>
                  <a:pt x="5319310" y="5897402"/>
                  <a:pt x="5092451" y="5949934"/>
                </a:cubicBezTo>
                <a:cubicBezTo>
                  <a:pt x="4865592" y="6002466"/>
                  <a:pt x="4660088" y="5921249"/>
                  <a:pt x="4516382" y="5949934"/>
                </a:cubicBezTo>
                <a:cubicBezTo>
                  <a:pt x="4372676" y="5978619"/>
                  <a:pt x="4050480" y="5878664"/>
                  <a:pt x="3848142" y="5949934"/>
                </a:cubicBezTo>
                <a:cubicBezTo>
                  <a:pt x="3645804" y="6021204"/>
                  <a:pt x="3325827" y="5919599"/>
                  <a:pt x="3179902" y="5949934"/>
                </a:cubicBezTo>
                <a:cubicBezTo>
                  <a:pt x="3033977" y="5980269"/>
                  <a:pt x="2933258" y="5913897"/>
                  <a:pt x="2696004" y="5949934"/>
                </a:cubicBezTo>
                <a:cubicBezTo>
                  <a:pt x="2458750" y="5985971"/>
                  <a:pt x="2337429" y="5897644"/>
                  <a:pt x="2212105" y="5949934"/>
                </a:cubicBezTo>
                <a:cubicBezTo>
                  <a:pt x="2086781" y="6002224"/>
                  <a:pt x="1901889" y="5928754"/>
                  <a:pt x="1820378" y="5949934"/>
                </a:cubicBezTo>
                <a:cubicBezTo>
                  <a:pt x="1738867" y="5971114"/>
                  <a:pt x="1415750" y="5917366"/>
                  <a:pt x="1152138" y="5949934"/>
                </a:cubicBezTo>
                <a:cubicBezTo>
                  <a:pt x="888526" y="5982502"/>
                  <a:pt x="418551" y="5833655"/>
                  <a:pt x="0" y="5949934"/>
                </a:cubicBezTo>
                <a:cubicBezTo>
                  <a:pt x="-58939" y="5709667"/>
                  <a:pt x="12906" y="5531965"/>
                  <a:pt x="0" y="5354941"/>
                </a:cubicBezTo>
                <a:cubicBezTo>
                  <a:pt x="-12906" y="5177917"/>
                  <a:pt x="59321" y="4813858"/>
                  <a:pt x="0" y="4640949"/>
                </a:cubicBezTo>
                <a:cubicBezTo>
                  <a:pt x="-59321" y="4468040"/>
                  <a:pt x="6491" y="4366069"/>
                  <a:pt x="0" y="4164954"/>
                </a:cubicBezTo>
                <a:cubicBezTo>
                  <a:pt x="-6491" y="3963839"/>
                  <a:pt x="1543" y="3780089"/>
                  <a:pt x="0" y="3569960"/>
                </a:cubicBezTo>
                <a:cubicBezTo>
                  <a:pt x="-1543" y="3359831"/>
                  <a:pt x="39220" y="3284623"/>
                  <a:pt x="0" y="3153465"/>
                </a:cubicBezTo>
                <a:cubicBezTo>
                  <a:pt x="-39220" y="3022307"/>
                  <a:pt x="76250" y="2678638"/>
                  <a:pt x="0" y="2498972"/>
                </a:cubicBezTo>
                <a:cubicBezTo>
                  <a:pt x="-76250" y="2319306"/>
                  <a:pt x="23065" y="2110184"/>
                  <a:pt x="0" y="1903979"/>
                </a:cubicBezTo>
                <a:cubicBezTo>
                  <a:pt x="-23065" y="1697774"/>
                  <a:pt x="8342" y="1454249"/>
                  <a:pt x="0" y="1189987"/>
                </a:cubicBezTo>
                <a:cubicBezTo>
                  <a:pt x="-8342" y="925725"/>
                  <a:pt x="122600" y="315754"/>
                  <a:pt x="0" y="0"/>
                </a:cubicBezTo>
                <a:close/>
              </a:path>
            </a:pathLst>
          </a:custGeom>
          <a:noFill/>
          <a:ln w="38100">
            <a:solidFill>
              <a:schemeClr val="tx1"/>
            </a:solidFill>
            <a:extLst>
              <a:ext uri="{C807C97D-BFC1-408E-A445-0C87EB9F89A2}">
                <ask:lineSketchStyleProps xmlns="" xmlns:ask="http://schemas.microsoft.com/office/drawing/2018/sketchyshapes" sd="401120647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871651-433F-4E5F-96C6-B9F5EA87E35D}"/>
              </a:ext>
            </a:extLst>
          </p:cNvPr>
          <p:cNvSpPr/>
          <p:nvPr/>
        </p:nvSpPr>
        <p:spPr>
          <a:xfrm>
            <a:off x="5171949" y="332535"/>
            <a:ext cx="4355488"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Entrepreneurship</a:t>
            </a:r>
            <a:endParaRPr lang="en-US" sz="36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21" name="TextBox 20">
            <a:extLst>
              <a:ext uri="{FF2B5EF4-FFF2-40B4-BE49-F238E27FC236}">
                <a16:creationId xmlns:a16="http://schemas.microsoft.com/office/drawing/2014/main" id="{4A4C7A1C-2EAB-4DFD-B2FD-8BEF11BB79A5}"/>
              </a:ext>
            </a:extLst>
          </p:cNvPr>
          <p:cNvSpPr txBox="1"/>
          <p:nvPr/>
        </p:nvSpPr>
        <p:spPr>
          <a:xfrm>
            <a:off x="524257" y="1499616"/>
            <a:ext cx="9104360" cy="5632311"/>
          </a:xfrm>
          <a:prstGeom prst="rect">
            <a:avLst/>
          </a:prstGeom>
          <a:noFill/>
        </p:spPr>
        <p:txBody>
          <a:bodyPr wrap="square" rtlCol="0">
            <a:spAutoFit/>
          </a:bodyPr>
          <a:lstStyle/>
          <a:p>
            <a:r>
              <a:rPr lang="en-US" sz="2000" dirty="0">
                <a:latin typeface="KG First Time In Forever" panose="02000506000000020003" pitchFamily="2" charset="0"/>
              </a:rPr>
              <a:t>Define entrepreneur:</a:t>
            </a:r>
          </a:p>
          <a:p>
            <a:r>
              <a:rPr lang="en-US" sz="2000" dirty="0">
                <a:solidFill>
                  <a:srgbClr val="FF0000"/>
                </a:solidFill>
                <a:latin typeface="KG First Time In Forever" panose="02000506000000020003" pitchFamily="2" charset="0"/>
                <a:ea typeface="KBScaredStraight" panose="02000603000000000000" pitchFamily="2" charset="0"/>
              </a:rPr>
              <a:t>someone who takes risks to start a new business</a:t>
            </a:r>
            <a:endParaRPr lang="en-US" sz="2000" dirty="0">
              <a:solidFill>
                <a:srgbClr val="FF0000"/>
              </a:solidFill>
              <a:latin typeface="KG First Time In Forever" panose="02000506000000020003" pitchFamily="2" charset="0"/>
            </a:endParaRPr>
          </a:p>
          <a:p>
            <a:r>
              <a:rPr lang="en-US" sz="2000" dirty="0">
                <a:latin typeface="KG First Time In Forever" panose="02000506000000020003" pitchFamily="2" charset="0"/>
              </a:rPr>
              <a:t>What role does entrepreneurship play in a country’s economy? (Why do countries need entrepreneurs?)</a:t>
            </a:r>
          </a:p>
          <a:p>
            <a:r>
              <a:rPr lang="en-US" sz="2000" dirty="0">
                <a:solidFill>
                  <a:srgbClr val="FF0000"/>
                </a:solidFill>
                <a:latin typeface="KG First Time In Forever" panose="02000506000000020003" pitchFamily="2" charset="0"/>
                <a:ea typeface="KBScaredStraight" panose="02000603000000000000" pitchFamily="2" charset="0"/>
              </a:rPr>
              <a:t>They help the economy grow by opening new businesses and developing new products, which creates more jobs.</a:t>
            </a:r>
            <a:br>
              <a:rPr lang="en-US" sz="2000" dirty="0">
                <a:latin typeface="KG First Time In Forever" panose="02000506000000020003" pitchFamily="2" charset="0"/>
              </a:rPr>
            </a:br>
            <a:r>
              <a:rPr lang="en-US" sz="2000" dirty="0">
                <a:latin typeface="KG First Time In Forever" panose="02000506000000020003" pitchFamily="2" charset="0"/>
                <a:ea typeface="KBScaredStraight" panose="02000603000000000000" pitchFamily="2" charset="0"/>
              </a:rPr>
              <a:t>Overall, starting a new business in China and India is (easier/harder) than the world average.</a:t>
            </a:r>
          </a:p>
          <a:p>
            <a:pPr>
              <a:defRPr/>
            </a:pPr>
            <a:r>
              <a:rPr lang="en-US" sz="2000" dirty="0">
                <a:solidFill>
                  <a:srgbClr val="FF0000"/>
                </a:solidFill>
                <a:latin typeface="KG First Time In Forever" panose="02000506000000020003" pitchFamily="2" charset="0"/>
                <a:ea typeface="KBScaredStraight" panose="02000603000000000000" pitchFamily="2" charset="0"/>
              </a:rPr>
              <a:t>Harder</a:t>
            </a:r>
          </a:p>
          <a:p>
            <a:r>
              <a:rPr lang="en-US" sz="2000" dirty="0">
                <a:latin typeface="KG First Time In Forever" panose="02000506000000020003" pitchFamily="2" charset="0"/>
              </a:rPr>
              <a:t>If you were going to start a business in SE Asia, in which country would you choose to start your business in? Explain.</a:t>
            </a:r>
          </a:p>
          <a:p>
            <a:r>
              <a:rPr lang="en-US" sz="2000" dirty="0">
                <a:solidFill>
                  <a:srgbClr val="FF0000"/>
                </a:solidFill>
                <a:latin typeface="KG First Time In Forever" panose="02000506000000020003" pitchFamily="2" charset="0"/>
              </a:rPr>
              <a:t>Answers will vary, but most will say South Korea because the overall business freedom is much  higher and it only takes 4 days to get a business started.</a:t>
            </a:r>
          </a:p>
          <a:p>
            <a:r>
              <a:rPr lang="en-US" sz="2000" dirty="0">
                <a:latin typeface="KG First Time In Forever" panose="02000506000000020003" pitchFamily="2" charset="0"/>
                <a:ea typeface="KBScaredStraight" panose="02000603000000000000" pitchFamily="2" charset="0"/>
              </a:rPr>
              <a:t>Why do you think that North Korea’s overall business freedom (5%) is so low? (Think about what you know about North Korea’s government.)</a:t>
            </a:r>
          </a:p>
          <a:p>
            <a:r>
              <a:rPr lang="en-US" sz="2000" dirty="0">
                <a:solidFill>
                  <a:srgbClr val="FF0000"/>
                </a:solidFill>
                <a:latin typeface="KG First Time In Forever" panose="02000506000000020003" pitchFamily="2" charset="0"/>
              </a:rPr>
              <a:t>North Korea’s Communist central government makes all economic decisions. It is against the law to start a business in North Korea. The government is involved in the process (rules &amp; regulations) of every business.</a:t>
            </a:r>
            <a:endParaRPr lang="en-US" sz="2400" dirty="0">
              <a:solidFill>
                <a:srgbClr val="FF0000"/>
              </a:solidFill>
              <a:latin typeface="KG First Time In Forever" panose="02000506000000020003" pitchFamily="2" charset="0"/>
            </a:endParaRPr>
          </a:p>
        </p:txBody>
      </p:sp>
    </p:spTree>
    <p:extLst>
      <p:ext uri="{BB962C8B-B14F-4D97-AF65-F5344CB8AC3E}">
        <p14:creationId xmlns:p14="http://schemas.microsoft.com/office/powerpoint/2010/main" val="3892955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80278-2368-4B7E-83D2-79F492C3E197}"/>
              </a:ext>
            </a:extLst>
          </p:cNvPr>
          <p:cNvSpPr/>
          <p:nvPr/>
        </p:nvSpPr>
        <p:spPr>
          <a:xfrm rot="16200000">
            <a:off x="1140342" y="-1145658"/>
            <a:ext cx="7777718" cy="10058399"/>
          </a:xfrm>
          <a:prstGeom prst="rect">
            <a:avLst/>
          </a:prstGeom>
          <a:solidFill>
            <a:srgbClr val="2E31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26F7C"/>
              </a:solidFill>
            </a:endParaRPr>
          </a:p>
        </p:txBody>
      </p:sp>
      <p:sp>
        <p:nvSpPr>
          <p:cNvPr id="8" name="Rectangle 7"/>
          <p:cNvSpPr/>
          <p:nvPr/>
        </p:nvSpPr>
        <p:spPr>
          <a:xfrm>
            <a:off x="457200" y="454541"/>
            <a:ext cx="9144000" cy="6858000"/>
          </a:xfrm>
          <a:custGeom>
            <a:avLst/>
            <a:gdLst>
              <a:gd name="connsiteX0" fmla="*/ 0 w 9144000"/>
              <a:gd name="connsiteY0" fmla="*/ 0 h 6858000"/>
              <a:gd name="connsiteX1" fmla="*/ 480060 w 9144000"/>
              <a:gd name="connsiteY1" fmla="*/ 0 h 6858000"/>
              <a:gd name="connsiteX2" fmla="*/ 960120 w 9144000"/>
              <a:gd name="connsiteY2" fmla="*/ 0 h 6858000"/>
              <a:gd name="connsiteX3" fmla="*/ 1714500 w 9144000"/>
              <a:gd name="connsiteY3" fmla="*/ 0 h 6858000"/>
              <a:gd name="connsiteX4" fmla="*/ 2011680 w 9144000"/>
              <a:gd name="connsiteY4" fmla="*/ 0 h 6858000"/>
              <a:gd name="connsiteX5" fmla="*/ 2308860 w 9144000"/>
              <a:gd name="connsiteY5" fmla="*/ 0 h 6858000"/>
              <a:gd name="connsiteX6" fmla="*/ 2697480 w 9144000"/>
              <a:gd name="connsiteY6" fmla="*/ 0 h 6858000"/>
              <a:gd name="connsiteX7" fmla="*/ 3268980 w 9144000"/>
              <a:gd name="connsiteY7" fmla="*/ 0 h 6858000"/>
              <a:gd name="connsiteX8" fmla="*/ 3657600 w 9144000"/>
              <a:gd name="connsiteY8" fmla="*/ 0 h 6858000"/>
              <a:gd name="connsiteX9" fmla="*/ 4229100 w 9144000"/>
              <a:gd name="connsiteY9" fmla="*/ 0 h 6858000"/>
              <a:gd name="connsiteX10" fmla="*/ 4709160 w 9144000"/>
              <a:gd name="connsiteY10" fmla="*/ 0 h 6858000"/>
              <a:gd name="connsiteX11" fmla="*/ 5006340 w 9144000"/>
              <a:gd name="connsiteY11" fmla="*/ 0 h 6858000"/>
              <a:gd name="connsiteX12" fmla="*/ 5486400 w 9144000"/>
              <a:gd name="connsiteY12" fmla="*/ 0 h 6858000"/>
              <a:gd name="connsiteX13" fmla="*/ 5783580 w 9144000"/>
              <a:gd name="connsiteY13" fmla="*/ 0 h 6858000"/>
              <a:gd name="connsiteX14" fmla="*/ 6080760 w 9144000"/>
              <a:gd name="connsiteY14" fmla="*/ 0 h 6858000"/>
              <a:gd name="connsiteX15" fmla="*/ 6652260 w 9144000"/>
              <a:gd name="connsiteY15" fmla="*/ 0 h 6858000"/>
              <a:gd name="connsiteX16" fmla="*/ 6949440 w 9144000"/>
              <a:gd name="connsiteY16" fmla="*/ 0 h 6858000"/>
              <a:gd name="connsiteX17" fmla="*/ 7703820 w 9144000"/>
              <a:gd name="connsiteY17" fmla="*/ 0 h 6858000"/>
              <a:gd name="connsiteX18" fmla="*/ 8183880 w 9144000"/>
              <a:gd name="connsiteY18" fmla="*/ 0 h 6858000"/>
              <a:gd name="connsiteX19" fmla="*/ 8572500 w 9144000"/>
              <a:gd name="connsiteY19" fmla="*/ 0 h 6858000"/>
              <a:gd name="connsiteX20" fmla="*/ 9144000 w 9144000"/>
              <a:gd name="connsiteY20" fmla="*/ 0 h 6858000"/>
              <a:gd name="connsiteX21" fmla="*/ 9144000 w 9144000"/>
              <a:gd name="connsiteY21" fmla="*/ 365760 h 6858000"/>
              <a:gd name="connsiteX22" fmla="*/ 9144000 w 9144000"/>
              <a:gd name="connsiteY22" fmla="*/ 937260 h 6858000"/>
              <a:gd name="connsiteX23" fmla="*/ 9144000 w 9144000"/>
              <a:gd name="connsiteY23" fmla="*/ 1508760 h 6858000"/>
              <a:gd name="connsiteX24" fmla="*/ 9144000 w 9144000"/>
              <a:gd name="connsiteY24" fmla="*/ 2217420 h 6858000"/>
              <a:gd name="connsiteX25" fmla="*/ 9144000 w 9144000"/>
              <a:gd name="connsiteY25" fmla="*/ 2720340 h 6858000"/>
              <a:gd name="connsiteX26" fmla="*/ 9144000 w 9144000"/>
              <a:gd name="connsiteY26" fmla="*/ 3223260 h 6858000"/>
              <a:gd name="connsiteX27" fmla="*/ 9144000 w 9144000"/>
              <a:gd name="connsiteY27" fmla="*/ 3863340 h 6858000"/>
              <a:gd name="connsiteX28" fmla="*/ 9144000 w 9144000"/>
              <a:gd name="connsiteY28" fmla="*/ 4229100 h 6858000"/>
              <a:gd name="connsiteX29" fmla="*/ 9144000 w 9144000"/>
              <a:gd name="connsiteY29" fmla="*/ 4869180 h 6858000"/>
              <a:gd name="connsiteX30" fmla="*/ 9144000 w 9144000"/>
              <a:gd name="connsiteY30" fmla="*/ 5440680 h 6858000"/>
              <a:gd name="connsiteX31" fmla="*/ 9144000 w 9144000"/>
              <a:gd name="connsiteY31" fmla="*/ 5875020 h 6858000"/>
              <a:gd name="connsiteX32" fmla="*/ 9144000 w 9144000"/>
              <a:gd name="connsiteY32" fmla="*/ 6858000 h 6858000"/>
              <a:gd name="connsiteX33" fmla="*/ 8663940 w 9144000"/>
              <a:gd name="connsiteY33" fmla="*/ 6858000 h 6858000"/>
              <a:gd name="connsiteX34" fmla="*/ 8001000 w 9144000"/>
              <a:gd name="connsiteY34" fmla="*/ 6858000 h 6858000"/>
              <a:gd name="connsiteX35" fmla="*/ 7338060 w 9144000"/>
              <a:gd name="connsiteY35" fmla="*/ 6858000 h 6858000"/>
              <a:gd name="connsiteX36" fmla="*/ 6675120 w 9144000"/>
              <a:gd name="connsiteY36" fmla="*/ 6858000 h 6858000"/>
              <a:gd name="connsiteX37" fmla="*/ 6286500 w 9144000"/>
              <a:gd name="connsiteY37" fmla="*/ 6858000 h 6858000"/>
              <a:gd name="connsiteX38" fmla="*/ 5715000 w 9144000"/>
              <a:gd name="connsiteY38" fmla="*/ 6858000 h 6858000"/>
              <a:gd name="connsiteX39" fmla="*/ 5417820 w 9144000"/>
              <a:gd name="connsiteY39" fmla="*/ 6858000 h 6858000"/>
              <a:gd name="connsiteX40" fmla="*/ 4663440 w 9144000"/>
              <a:gd name="connsiteY40" fmla="*/ 6858000 h 6858000"/>
              <a:gd name="connsiteX41" fmla="*/ 4274820 w 9144000"/>
              <a:gd name="connsiteY41" fmla="*/ 6858000 h 6858000"/>
              <a:gd name="connsiteX42" fmla="*/ 3520440 w 9144000"/>
              <a:gd name="connsiteY42" fmla="*/ 6858000 h 6858000"/>
              <a:gd name="connsiteX43" fmla="*/ 2948940 w 9144000"/>
              <a:gd name="connsiteY43" fmla="*/ 6858000 h 6858000"/>
              <a:gd name="connsiteX44" fmla="*/ 2194560 w 9144000"/>
              <a:gd name="connsiteY44" fmla="*/ 6858000 h 6858000"/>
              <a:gd name="connsiteX45" fmla="*/ 1531620 w 9144000"/>
              <a:gd name="connsiteY45" fmla="*/ 6858000 h 6858000"/>
              <a:gd name="connsiteX46" fmla="*/ 868680 w 9144000"/>
              <a:gd name="connsiteY46" fmla="*/ 6858000 h 6858000"/>
              <a:gd name="connsiteX47" fmla="*/ 0 w 9144000"/>
              <a:gd name="connsiteY47" fmla="*/ 6858000 h 6858000"/>
              <a:gd name="connsiteX48" fmla="*/ 0 w 9144000"/>
              <a:gd name="connsiteY48" fmla="*/ 6217920 h 6858000"/>
              <a:gd name="connsiteX49" fmla="*/ 0 w 9144000"/>
              <a:gd name="connsiteY49" fmla="*/ 5577840 h 6858000"/>
              <a:gd name="connsiteX50" fmla="*/ 0 w 9144000"/>
              <a:gd name="connsiteY50" fmla="*/ 5006340 h 6858000"/>
              <a:gd name="connsiteX51" fmla="*/ 0 w 9144000"/>
              <a:gd name="connsiteY51" fmla="*/ 4366260 h 6858000"/>
              <a:gd name="connsiteX52" fmla="*/ 0 w 9144000"/>
              <a:gd name="connsiteY52" fmla="*/ 3931920 h 6858000"/>
              <a:gd name="connsiteX53" fmla="*/ 0 w 9144000"/>
              <a:gd name="connsiteY53" fmla="*/ 3566160 h 6858000"/>
              <a:gd name="connsiteX54" fmla="*/ 0 w 9144000"/>
              <a:gd name="connsiteY54" fmla="*/ 2926080 h 6858000"/>
              <a:gd name="connsiteX55" fmla="*/ 0 w 9144000"/>
              <a:gd name="connsiteY55" fmla="*/ 2217420 h 6858000"/>
              <a:gd name="connsiteX56" fmla="*/ 0 w 9144000"/>
              <a:gd name="connsiteY56" fmla="*/ 1714500 h 6858000"/>
              <a:gd name="connsiteX57" fmla="*/ 0 w 9144000"/>
              <a:gd name="connsiteY57" fmla="*/ 1143000 h 6858000"/>
              <a:gd name="connsiteX58" fmla="*/ 0 w 9144000"/>
              <a:gd name="connsiteY5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44000" h="6858000" fill="none" extrusionOk="0">
                <a:moveTo>
                  <a:pt x="0" y="0"/>
                </a:moveTo>
                <a:cubicBezTo>
                  <a:pt x="234736" y="-6407"/>
                  <a:pt x="334794" y="45863"/>
                  <a:pt x="480060" y="0"/>
                </a:cubicBezTo>
                <a:cubicBezTo>
                  <a:pt x="625326" y="-45863"/>
                  <a:pt x="739583" y="9555"/>
                  <a:pt x="960120" y="0"/>
                </a:cubicBezTo>
                <a:cubicBezTo>
                  <a:pt x="1180657" y="-9555"/>
                  <a:pt x="1370710" y="40766"/>
                  <a:pt x="1714500" y="0"/>
                </a:cubicBezTo>
                <a:cubicBezTo>
                  <a:pt x="2058290" y="-40766"/>
                  <a:pt x="1944542" y="3760"/>
                  <a:pt x="2011680" y="0"/>
                </a:cubicBezTo>
                <a:cubicBezTo>
                  <a:pt x="2078818" y="-3760"/>
                  <a:pt x="2164701" y="17566"/>
                  <a:pt x="2308860" y="0"/>
                </a:cubicBezTo>
                <a:cubicBezTo>
                  <a:pt x="2453019" y="-17566"/>
                  <a:pt x="2527865" y="8489"/>
                  <a:pt x="2697480" y="0"/>
                </a:cubicBezTo>
                <a:cubicBezTo>
                  <a:pt x="2867095" y="-8489"/>
                  <a:pt x="3039843" y="32880"/>
                  <a:pt x="3268980" y="0"/>
                </a:cubicBezTo>
                <a:cubicBezTo>
                  <a:pt x="3498117" y="-32880"/>
                  <a:pt x="3566061" y="32707"/>
                  <a:pt x="3657600" y="0"/>
                </a:cubicBezTo>
                <a:cubicBezTo>
                  <a:pt x="3749139" y="-32707"/>
                  <a:pt x="4033668" y="1921"/>
                  <a:pt x="4229100" y="0"/>
                </a:cubicBezTo>
                <a:cubicBezTo>
                  <a:pt x="4424532" y="-1921"/>
                  <a:pt x="4590786" y="17800"/>
                  <a:pt x="4709160" y="0"/>
                </a:cubicBezTo>
                <a:cubicBezTo>
                  <a:pt x="4827534" y="-17800"/>
                  <a:pt x="4946263" y="17667"/>
                  <a:pt x="5006340" y="0"/>
                </a:cubicBezTo>
                <a:cubicBezTo>
                  <a:pt x="5066417" y="-17667"/>
                  <a:pt x="5318582" y="54298"/>
                  <a:pt x="5486400" y="0"/>
                </a:cubicBezTo>
                <a:cubicBezTo>
                  <a:pt x="5654218" y="-54298"/>
                  <a:pt x="5641341" y="31374"/>
                  <a:pt x="5783580" y="0"/>
                </a:cubicBezTo>
                <a:cubicBezTo>
                  <a:pt x="5925819" y="-31374"/>
                  <a:pt x="5946789" y="27254"/>
                  <a:pt x="6080760" y="0"/>
                </a:cubicBezTo>
                <a:cubicBezTo>
                  <a:pt x="6214731" y="-27254"/>
                  <a:pt x="6379476" y="13653"/>
                  <a:pt x="6652260" y="0"/>
                </a:cubicBezTo>
                <a:cubicBezTo>
                  <a:pt x="6925044" y="-13653"/>
                  <a:pt x="6847784" y="5246"/>
                  <a:pt x="6949440" y="0"/>
                </a:cubicBezTo>
                <a:cubicBezTo>
                  <a:pt x="7051096" y="-5246"/>
                  <a:pt x="7535370" y="85581"/>
                  <a:pt x="7703820" y="0"/>
                </a:cubicBezTo>
                <a:cubicBezTo>
                  <a:pt x="7872270" y="-85581"/>
                  <a:pt x="8063293" y="27696"/>
                  <a:pt x="8183880" y="0"/>
                </a:cubicBezTo>
                <a:cubicBezTo>
                  <a:pt x="8304467" y="-27696"/>
                  <a:pt x="8383927" y="26384"/>
                  <a:pt x="8572500" y="0"/>
                </a:cubicBezTo>
                <a:cubicBezTo>
                  <a:pt x="8761073" y="-26384"/>
                  <a:pt x="8949093" y="22313"/>
                  <a:pt x="9144000" y="0"/>
                </a:cubicBezTo>
                <a:cubicBezTo>
                  <a:pt x="9182346" y="173387"/>
                  <a:pt x="9127395" y="209063"/>
                  <a:pt x="9144000" y="365760"/>
                </a:cubicBezTo>
                <a:cubicBezTo>
                  <a:pt x="9160605" y="522457"/>
                  <a:pt x="9139259" y="688360"/>
                  <a:pt x="9144000" y="937260"/>
                </a:cubicBezTo>
                <a:cubicBezTo>
                  <a:pt x="9148741" y="1186160"/>
                  <a:pt x="9095533" y="1374867"/>
                  <a:pt x="9144000" y="1508760"/>
                </a:cubicBezTo>
                <a:cubicBezTo>
                  <a:pt x="9192467" y="1642653"/>
                  <a:pt x="9110716" y="1959604"/>
                  <a:pt x="9144000" y="2217420"/>
                </a:cubicBezTo>
                <a:cubicBezTo>
                  <a:pt x="9177284" y="2475236"/>
                  <a:pt x="9084099" y="2538040"/>
                  <a:pt x="9144000" y="2720340"/>
                </a:cubicBezTo>
                <a:cubicBezTo>
                  <a:pt x="9203901" y="2902640"/>
                  <a:pt x="9133971" y="3046688"/>
                  <a:pt x="9144000" y="3223260"/>
                </a:cubicBezTo>
                <a:cubicBezTo>
                  <a:pt x="9154029" y="3399832"/>
                  <a:pt x="9071088" y="3612812"/>
                  <a:pt x="9144000" y="3863340"/>
                </a:cubicBezTo>
                <a:cubicBezTo>
                  <a:pt x="9216912" y="4113868"/>
                  <a:pt x="9122660" y="4082848"/>
                  <a:pt x="9144000" y="4229100"/>
                </a:cubicBezTo>
                <a:cubicBezTo>
                  <a:pt x="9165340" y="4375352"/>
                  <a:pt x="9074140" y="4622029"/>
                  <a:pt x="9144000" y="4869180"/>
                </a:cubicBezTo>
                <a:cubicBezTo>
                  <a:pt x="9213860" y="5116331"/>
                  <a:pt x="9127067" y="5317291"/>
                  <a:pt x="9144000" y="5440680"/>
                </a:cubicBezTo>
                <a:cubicBezTo>
                  <a:pt x="9160933" y="5564069"/>
                  <a:pt x="9134057" y="5663186"/>
                  <a:pt x="9144000" y="5875020"/>
                </a:cubicBezTo>
                <a:cubicBezTo>
                  <a:pt x="9153943" y="6086854"/>
                  <a:pt x="9037223" y="6515451"/>
                  <a:pt x="9144000" y="6858000"/>
                </a:cubicBezTo>
                <a:cubicBezTo>
                  <a:pt x="8916454" y="6911691"/>
                  <a:pt x="8882287" y="6821062"/>
                  <a:pt x="8663940" y="6858000"/>
                </a:cubicBezTo>
                <a:cubicBezTo>
                  <a:pt x="8445593" y="6894938"/>
                  <a:pt x="8153703" y="6831538"/>
                  <a:pt x="8001000" y="6858000"/>
                </a:cubicBezTo>
                <a:cubicBezTo>
                  <a:pt x="7848297" y="6884462"/>
                  <a:pt x="7582803" y="6797010"/>
                  <a:pt x="7338060" y="6858000"/>
                </a:cubicBezTo>
                <a:cubicBezTo>
                  <a:pt x="7093317" y="6918990"/>
                  <a:pt x="6837277" y="6804737"/>
                  <a:pt x="6675120" y="6858000"/>
                </a:cubicBezTo>
                <a:cubicBezTo>
                  <a:pt x="6512963" y="6911263"/>
                  <a:pt x="6473909" y="6835031"/>
                  <a:pt x="6286500" y="6858000"/>
                </a:cubicBezTo>
                <a:cubicBezTo>
                  <a:pt x="6099091" y="6880969"/>
                  <a:pt x="5932731" y="6838100"/>
                  <a:pt x="5715000" y="6858000"/>
                </a:cubicBezTo>
                <a:cubicBezTo>
                  <a:pt x="5497269" y="6877900"/>
                  <a:pt x="5490861" y="6855052"/>
                  <a:pt x="5417820" y="6858000"/>
                </a:cubicBezTo>
                <a:cubicBezTo>
                  <a:pt x="5344779" y="6860948"/>
                  <a:pt x="4905948" y="6794906"/>
                  <a:pt x="4663440" y="6858000"/>
                </a:cubicBezTo>
                <a:cubicBezTo>
                  <a:pt x="4420932" y="6921094"/>
                  <a:pt x="4433188" y="6829329"/>
                  <a:pt x="4274820" y="6858000"/>
                </a:cubicBezTo>
                <a:cubicBezTo>
                  <a:pt x="4116452" y="6886671"/>
                  <a:pt x="3763991" y="6777294"/>
                  <a:pt x="3520440" y="6858000"/>
                </a:cubicBezTo>
                <a:cubicBezTo>
                  <a:pt x="3276889" y="6938706"/>
                  <a:pt x="3191005" y="6800055"/>
                  <a:pt x="2948940" y="6858000"/>
                </a:cubicBezTo>
                <a:cubicBezTo>
                  <a:pt x="2706875" y="6915945"/>
                  <a:pt x="2492329" y="6830233"/>
                  <a:pt x="2194560" y="6858000"/>
                </a:cubicBezTo>
                <a:cubicBezTo>
                  <a:pt x="1896791" y="6885767"/>
                  <a:pt x="1732889" y="6842717"/>
                  <a:pt x="1531620" y="6858000"/>
                </a:cubicBezTo>
                <a:cubicBezTo>
                  <a:pt x="1330351" y="6873283"/>
                  <a:pt x="1181998" y="6787058"/>
                  <a:pt x="868680" y="6858000"/>
                </a:cubicBezTo>
                <a:cubicBezTo>
                  <a:pt x="555362" y="6928942"/>
                  <a:pt x="350339" y="6844462"/>
                  <a:pt x="0" y="6858000"/>
                </a:cubicBezTo>
                <a:cubicBezTo>
                  <a:pt x="-73100" y="6587860"/>
                  <a:pt x="59205" y="6513977"/>
                  <a:pt x="0" y="6217920"/>
                </a:cubicBezTo>
                <a:cubicBezTo>
                  <a:pt x="-59205" y="5921863"/>
                  <a:pt x="34555" y="5883011"/>
                  <a:pt x="0" y="5577840"/>
                </a:cubicBezTo>
                <a:cubicBezTo>
                  <a:pt x="-34555" y="5272669"/>
                  <a:pt x="65662" y="5250236"/>
                  <a:pt x="0" y="5006340"/>
                </a:cubicBezTo>
                <a:cubicBezTo>
                  <a:pt x="-65662" y="4762444"/>
                  <a:pt x="69983" y="4593839"/>
                  <a:pt x="0" y="4366260"/>
                </a:cubicBezTo>
                <a:cubicBezTo>
                  <a:pt x="-69983" y="4138681"/>
                  <a:pt x="51756" y="4079085"/>
                  <a:pt x="0" y="3931920"/>
                </a:cubicBezTo>
                <a:cubicBezTo>
                  <a:pt x="-51756" y="3784755"/>
                  <a:pt x="34384" y="3738142"/>
                  <a:pt x="0" y="3566160"/>
                </a:cubicBezTo>
                <a:cubicBezTo>
                  <a:pt x="-34384" y="3394178"/>
                  <a:pt x="6363" y="3096524"/>
                  <a:pt x="0" y="2926080"/>
                </a:cubicBezTo>
                <a:cubicBezTo>
                  <a:pt x="-6363" y="2755636"/>
                  <a:pt x="16770" y="2371102"/>
                  <a:pt x="0" y="2217420"/>
                </a:cubicBezTo>
                <a:cubicBezTo>
                  <a:pt x="-16770" y="2063738"/>
                  <a:pt x="12687" y="1815430"/>
                  <a:pt x="0" y="1714500"/>
                </a:cubicBezTo>
                <a:cubicBezTo>
                  <a:pt x="-12687" y="1613570"/>
                  <a:pt x="49047" y="1312814"/>
                  <a:pt x="0" y="1143000"/>
                </a:cubicBezTo>
                <a:cubicBezTo>
                  <a:pt x="-49047" y="973186"/>
                  <a:pt x="45458" y="413745"/>
                  <a:pt x="0" y="0"/>
                </a:cubicBezTo>
                <a:close/>
              </a:path>
              <a:path w="9144000" h="6858000" stroke="0" extrusionOk="0">
                <a:moveTo>
                  <a:pt x="0" y="0"/>
                </a:moveTo>
                <a:cubicBezTo>
                  <a:pt x="133319" y="-76190"/>
                  <a:pt x="442429" y="51475"/>
                  <a:pt x="662940" y="0"/>
                </a:cubicBezTo>
                <a:cubicBezTo>
                  <a:pt x="883451" y="-51475"/>
                  <a:pt x="1253603" y="67439"/>
                  <a:pt x="1417320" y="0"/>
                </a:cubicBezTo>
                <a:cubicBezTo>
                  <a:pt x="1581037" y="-67439"/>
                  <a:pt x="1766447" y="17090"/>
                  <a:pt x="2080260" y="0"/>
                </a:cubicBezTo>
                <a:cubicBezTo>
                  <a:pt x="2394073" y="-17090"/>
                  <a:pt x="2249144" y="26477"/>
                  <a:pt x="2377440" y="0"/>
                </a:cubicBezTo>
                <a:cubicBezTo>
                  <a:pt x="2505736" y="-26477"/>
                  <a:pt x="2912797" y="51862"/>
                  <a:pt x="3131820" y="0"/>
                </a:cubicBezTo>
                <a:cubicBezTo>
                  <a:pt x="3350843" y="-51862"/>
                  <a:pt x="3473953" y="19084"/>
                  <a:pt x="3703320" y="0"/>
                </a:cubicBezTo>
                <a:cubicBezTo>
                  <a:pt x="3932687" y="-19084"/>
                  <a:pt x="4058578" y="15743"/>
                  <a:pt x="4366260" y="0"/>
                </a:cubicBezTo>
                <a:cubicBezTo>
                  <a:pt x="4673942" y="-15743"/>
                  <a:pt x="4724121" y="6260"/>
                  <a:pt x="4846320" y="0"/>
                </a:cubicBezTo>
                <a:cubicBezTo>
                  <a:pt x="4968519" y="-6260"/>
                  <a:pt x="5136896" y="48868"/>
                  <a:pt x="5417820" y="0"/>
                </a:cubicBezTo>
                <a:cubicBezTo>
                  <a:pt x="5698744" y="-48868"/>
                  <a:pt x="5675696" y="21710"/>
                  <a:pt x="5897880" y="0"/>
                </a:cubicBezTo>
                <a:cubicBezTo>
                  <a:pt x="6120064" y="-21710"/>
                  <a:pt x="6210317" y="9822"/>
                  <a:pt x="6377940" y="0"/>
                </a:cubicBezTo>
                <a:cubicBezTo>
                  <a:pt x="6545563" y="-9822"/>
                  <a:pt x="6684630" y="37170"/>
                  <a:pt x="6766560" y="0"/>
                </a:cubicBezTo>
                <a:cubicBezTo>
                  <a:pt x="6848490" y="-37170"/>
                  <a:pt x="7170724" y="5805"/>
                  <a:pt x="7429500" y="0"/>
                </a:cubicBezTo>
                <a:cubicBezTo>
                  <a:pt x="7688276" y="-5805"/>
                  <a:pt x="7683439" y="24243"/>
                  <a:pt x="7909560" y="0"/>
                </a:cubicBezTo>
                <a:cubicBezTo>
                  <a:pt x="8135681" y="-24243"/>
                  <a:pt x="8437360" y="37644"/>
                  <a:pt x="8572500" y="0"/>
                </a:cubicBezTo>
                <a:cubicBezTo>
                  <a:pt x="8707640" y="-37644"/>
                  <a:pt x="8916329" y="19582"/>
                  <a:pt x="9144000" y="0"/>
                </a:cubicBezTo>
                <a:cubicBezTo>
                  <a:pt x="9206856" y="349519"/>
                  <a:pt x="9115654" y="564581"/>
                  <a:pt x="9144000" y="708660"/>
                </a:cubicBezTo>
                <a:cubicBezTo>
                  <a:pt x="9172346" y="852739"/>
                  <a:pt x="9137467" y="970126"/>
                  <a:pt x="9144000" y="1074420"/>
                </a:cubicBezTo>
                <a:cubicBezTo>
                  <a:pt x="9150533" y="1178714"/>
                  <a:pt x="9107304" y="1499989"/>
                  <a:pt x="9144000" y="1714500"/>
                </a:cubicBezTo>
                <a:cubicBezTo>
                  <a:pt x="9180696" y="1929011"/>
                  <a:pt x="9143856" y="2107449"/>
                  <a:pt x="9144000" y="2286000"/>
                </a:cubicBezTo>
                <a:cubicBezTo>
                  <a:pt x="9144144" y="2464551"/>
                  <a:pt x="9125462" y="2785731"/>
                  <a:pt x="9144000" y="2926080"/>
                </a:cubicBezTo>
                <a:cubicBezTo>
                  <a:pt x="9162538" y="3066429"/>
                  <a:pt x="9107110" y="3229864"/>
                  <a:pt x="9144000" y="3497580"/>
                </a:cubicBezTo>
                <a:cubicBezTo>
                  <a:pt x="9180890" y="3765296"/>
                  <a:pt x="9113809" y="3762924"/>
                  <a:pt x="9144000" y="3863340"/>
                </a:cubicBezTo>
                <a:cubicBezTo>
                  <a:pt x="9174191" y="3963756"/>
                  <a:pt x="9137738" y="4157305"/>
                  <a:pt x="9144000" y="4297680"/>
                </a:cubicBezTo>
                <a:cubicBezTo>
                  <a:pt x="9150262" y="4438055"/>
                  <a:pt x="9114987" y="4653650"/>
                  <a:pt x="9144000" y="4800600"/>
                </a:cubicBezTo>
                <a:cubicBezTo>
                  <a:pt x="9173013" y="4947550"/>
                  <a:pt x="9103394" y="5075622"/>
                  <a:pt x="9144000" y="5234940"/>
                </a:cubicBezTo>
                <a:cubicBezTo>
                  <a:pt x="9184606" y="5394258"/>
                  <a:pt x="9131980" y="5601232"/>
                  <a:pt x="9144000" y="5737860"/>
                </a:cubicBezTo>
                <a:cubicBezTo>
                  <a:pt x="9156020" y="5874488"/>
                  <a:pt x="9097053" y="6053629"/>
                  <a:pt x="9144000" y="6240780"/>
                </a:cubicBezTo>
                <a:cubicBezTo>
                  <a:pt x="9190947" y="6427931"/>
                  <a:pt x="9137306" y="6658832"/>
                  <a:pt x="9144000" y="6858000"/>
                </a:cubicBezTo>
                <a:cubicBezTo>
                  <a:pt x="8781450" y="6914618"/>
                  <a:pt x="8664084" y="6822124"/>
                  <a:pt x="8389620" y="6858000"/>
                </a:cubicBezTo>
                <a:cubicBezTo>
                  <a:pt x="8115156" y="6893876"/>
                  <a:pt x="8156860" y="6827086"/>
                  <a:pt x="8001000" y="6858000"/>
                </a:cubicBezTo>
                <a:cubicBezTo>
                  <a:pt x="7845140" y="6888914"/>
                  <a:pt x="7660468" y="6801235"/>
                  <a:pt x="7429500" y="6858000"/>
                </a:cubicBezTo>
                <a:cubicBezTo>
                  <a:pt x="7198532" y="6914765"/>
                  <a:pt x="7201280" y="6838215"/>
                  <a:pt x="7040880" y="6858000"/>
                </a:cubicBezTo>
                <a:cubicBezTo>
                  <a:pt x="6880480" y="6877785"/>
                  <a:pt x="6837811" y="6857474"/>
                  <a:pt x="6652260" y="6858000"/>
                </a:cubicBezTo>
                <a:cubicBezTo>
                  <a:pt x="6466709" y="6858526"/>
                  <a:pt x="6290366" y="6819459"/>
                  <a:pt x="6172200" y="6858000"/>
                </a:cubicBezTo>
                <a:cubicBezTo>
                  <a:pt x="6054034" y="6896541"/>
                  <a:pt x="5742948" y="6793025"/>
                  <a:pt x="5600700" y="6858000"/>
                </a:cubicBezTo>
                <a:cubicBezTo>
                  <a:pt x="5458452" y="6922975"/>
                  <a:pt x="5064947" y="6828138"/>
                  <a:pt x="4846320" y="6858000"/>
                </a:cubicBezTo>
                <a:cubicBezTo>
                  <a:pt x="4627693" y="6887862"/>
                  <a:pt x="4494187" y="6831656"/>
                  <a:pt x="4366260" y="6858000"/>
                </a:cubicBezTo>
                <a:cubicBezTo>
                  <a:pt x="4238333" y="6884344"/>
                  <a:pt x="3917774" y="6850729"/>
                  <a:pt x="3703320" y="6858000"/>
                </a:cubicBezTo>
                <a:cubicBezTo>
                  <a:pt x="3488866" y="6865271"/>
                  <a:pt x="3300357" y="6790421"/>
                  <a:pt x="3131820" y="6858000"/>
                </a:cubicBezTo>
                <a:cubicBezTo>
                  <a:pt x="2963283" y="6925579"/>
                  <a:pt x="2828532" y="6811265"/>
                  <a:pt x="2651760" y="6858000"/>
                </a:cubicBezTo>
                <a:cubicBezTo>
                  <a:pt x="2474988" y="6904735"/>
                  <a:pt x="2348090" y="6807320"/>
                  <a:pt x="2080260" y="6858000"/>
                </a:cubicBezTo>
                <a:cubicBezTo>
                  <a:pt x="1812430" y="6908680"/>
                  <a:pt x="1654517" y="6849331"/>
                  <a:pt x="1417320" y="6858000"/>
                </a:cubicBezTo>
                <a:cubicBezTo>
                  <a:pt x="1180123" y="6866669"/>
                  <a:pt x="922840" y="6822268"/>
                  <a:pt x="662940" y="6858000"/>
                </a:cubicBezTo>
                <a:cubicBezTo>
                  <a:pt x="403040" y="6893732"/>
                  <a:pt x="271158" y="6785459"/>
                  <a:pt x="0" y="6858000"/>
                </a:cubicBezTo>
                <a:cubicBezTo>
                  <a:pt x="-41303" y="6625871"/>
                  <a:pt x="24940" y="6529207"/>
                  <a:pt x="0" y="6286500"/>
                </a:cubicBezTo>
                <a:cubicBezTo>
                  <a:pt x="-24940" y="6043793"/>
                  <a:pt x="44073" y="6047557"/>
                  <a:pt x="0" y="5852160"/>
                </a:cubicBezTo>
                <a:cubicBezTo>
                  <a:pt x="-44073" y="5656763"/>
                  <a:pt x="45196" y="5365325"/>
                  <a:pt x="0" y="5143500"/>
                </a:cubicBezTo>
                <a:cubicBezTo>
                  <a:pt x="-45196" y="4921675"/>
                  <a:pt x="38522" y="4960479"/>
                  <a:pt x="0" y="4777740"/>
                </a:cubicBezTo>
                <a:cubicBezTo>
                  <a:pt x="-38522" y="4595001"/>
                  <a:pt x="47660" y="4519871"/>
                  <a:pt x="0" y="4343400"/>
                </a:cubicBezTo>
                <a:cubicBezTo>
                  <a:pt x="-47660" y="4166929"/>
                  <a:pt x="11094" y="4060374"/>
                  <a:pt x="0" y="3977640"/>
                </a:cubicBezTo>
                <a:cubicBezTo>
                  <a:pt x="-11094" y="3894906"/>
                  <a:pt x="2040" y="3707116"/>
                  <a:pt x="0" y="3543300"/>
                </a:cubicBezTo>
                <a:cubicBezTo>
                  <a:pt x="-2040" y="3379484"/>
                  <a:pt x="376" y="3338551"/>
                  <a:pt x="0" y="3177540"/>
                </a:cubicBezTo>
                <a:cubicBezTo>
                  <a:pt x="-376" y="3016529"/>
                  <a:pt x="51011" y="2706507"/>
                  <a:pt x="0" y="2537460"/>
                </a:cubicBezTo>
                <a:cubicBezTo>
                  <a:pt x="-51011" y="2368413"/>
                  <a:pt x="72449" y="2101947"/>
                  <a:pt x="0" y="1897380"/>
                </a:cubicBezTo>
                <a:cubicBezTo>
                  <a:pt x="-72449" y="1692813"/>
                  <a:pt x="4251" y="1576487"/>
                  <a:pt x="0" y="1394460"/>
                </a:cubicBezTo>
                <a:cubicBezTo>
                  <a:pt x="-4251" y="1212433"/>
                  <a:pt x="41122" y="958194"/>
                  <a:pt x="0" y="754380"/>
                </a:cubicBezTo>
                <a:cubicBezTo>
                  <a:pt x="-41122" y="550566"/>
                  <a:pt x="27450" y="173235"/>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EE369-BB66-4AC2-88C5-55329BFE60D2}"/>
              </a:ext>
            </a:extLst>
          </p:cNvPr>
          <p:cNvSpPr txBox="1"/>
          <p:nvPr/>
        </p:nvSpPr>
        <p:spPr>
          <a:xfrm>
            <a:off x="589867" y="1627513"/>
            <a:ext cx="8878665" cy="3970318"/>
          </a:xfrm>
          <a:prstGeom prst="rect">
            <a:avLst/>
          </a:prstGeom>
          <a:noFill/>
        </p:spPr>
        <p:txBody>
          <a:bodyPr wrap="square" rtlCol="0">
            <a:spAutoFit/>
          </a:bodyPr>
          <a:lstStyle/>
          <a:p>
            <a:pPr marL="502920" indent="-50292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Print off the Factors of Production graphic organizer for each student. (Print front-to-back to save paper.)</a:t>
            </a:r>
          </a:p>
          <a:p>
            <a:pPr marL="502920" indent="-50292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502920" indent="-50292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students will complete the chart with information from the presentation.</a:t>
            </a:r>
          </a:p>
          <a:p>
            <a:pPr marL="502920" indent="-50292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502920" indent="-50292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Check and correct the answers as a class. (Answer keys on slides 79-80.)</a:t>
            </a:r>
          </a:p>
        </p:txBody>
      </p:sp>
      <p:pic>
        <p:nvPicPr>
          <p:cNvPr id="13" name="Picture 12" descr="A close up of a logo&#10;&#10;Description automatically generated">
            <a:extLst>
              <a:ext uri="{FF2B5EF4-FFF2-40B4-BE49-F238E27FC236}">
                <a16:creationId xmlns:a16="http://schemas.microsoft.com/office/drawing/2014/main" id="{676620A3-9AD0-41BB-8E5B-117F1E3430AB}"/>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0" y="672678"/>
            <a:ext cx="585216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1" y="551975"/>
            <a:ext cx="484619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TEACHER info</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4" name="TextBox 13">
            <a:extLst>
              <a:ext uri="{FF2B5EF4-FFF2-40B4-BE49-F238E27FC236}">
                <a16:creationId xmlns:a16="http://schemas.microsoft.com/office/drawing/2014/main" id="{59979AEA-51D2-472A-B026-328DFF9378D2}"/>
              </a:ext>
            </a:extLst>
          </p:cNvPr>
          <p:cNvSpPr txBox="1"/>
          <p:nvPr/>
        </p:nvSpPr>
        <p:spPr>
          <a:xfrm>
            <a:off x="0" y="7545315"/>
            <a:ext cx="1989938" cy="261610"/>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Brain Wrinkles</a:t>
            </a:r>
          </a:p>
        </p:txBody>
      </p:sp>
    </p:spTree>
    <p:extLst>
      <p:ext uri="{BB962C8B-B14F-4D97-AF65-F5344CB8AC3E}">
        <p14:creationId xmlns:p14="http://schemas.microsoft.com/office/powerpoint/2010/main" val="2176157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80202"/>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322850"/>
            <a:ext cx="5002273"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536150" y="202147"/>
            <a:ext cx="3567387"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Organize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3" name="TextBox 2">
            <a:extLst>
              <a:ext uri="{FF2B5EF4-FFF2-40B4-BE49-F238E27FC236}">
                <a16:creationId xmlns:a16="http://schemas.microsoft.com/office/drawing/2014/main" id="{1DB4F020-B6D2-4858-A153-A192D993FD0B}"/>
              </a:ext>
            </a:extLst>
          </p:cNvPr>
          <p:cNvSpPr txBox="1"/>
          <p:nvPr/>
        </p:nvSpPr>
        <p:spPr>
          <a:xfrm>
            <a:off x="0" y="7519779"/>
            <a:ext cx="1989938" cy="276999"/>
          </a:xfrm>
          <a:prstGeom prst="rect">
            <a:avLst/>
          </a:prstGeom>
          <a:noFill/>
        </p:spPr>
        <p:txBody>
          <a:bodyPr wrap="square" rtlCol="0">
            <a:spAutoFit/>
          </a:bodyPr>
          <a:lstStyle/>
          <a:p>
            <a:r>
              <a:rPr lang="en-US" sz="1200" dirty="0">
                <a:latin typeface="KG One More Light" panose="02000506000000020004" pitchFamily="2" charset="0"/>
                <a:ea typeface="KBScaredStraight" panose="02000603000000000000" pitchFamily="2" charset="0"/>
              </a:rPr>
              <a:t>© Brain Wrinkles</a:t>
            </a:r>
          </a:p>
        </p:txBody>
      </p:sp>
      <p:sp>
        <p:nvSpPr>
          <p:cNvPr id="7" name="Rectangle 6">
            <a:extLst>
              <a:ext uri="{FF2B5EF4-FFF2-40B4-BE49-F238E27FC236}">
                <a16:creationId xmlns:a16="http://schemas.microsoft.com/office/drawing/2014/main" id="{EFB8CB04-336A-4AA5-96D1-BA0A071975E3}"/>
              </a:ext>
            </a:extLst>
          </p:cNvPr>
          <p:cNvSpPr/>
          <p:nvPr/>
        </p:nvSpPr>
        <p:spPr>
          <a:xfrm>
            <a:off x="4426823" y="314562"/>
            <a:ext cx="5599176"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Factors of Production</a:t>
            </a:r>
          </a:p>
        </p:txBody>
      </p:sp>
      <p:graphicFrame>
        <p:nvGraphicFramePr>
          <p:cNvPr id="36" name="Table 6">
            <a:extLst>
              <a:ext uri="{FF2B5EF4-FFF2-40B4-BE49-F238E27FC236}">
                <a16:creationId xmlns:a16="http://schemas.microsoft.com/office/drawing/2014/main" id="{62369D66-17DE-4F1D-A48E-F17CBF63E96A}"/>
              </a:ext>
            </a:extLst>
          </p:cNvPr>
          <p:cNvGraphicFramePr>
            <a:graphicFrameLocks noGrp="1"/>
          </p:cNvGraphicFramePr>
          <p:nvPr>
            <p:extLst>
              <p:ext uri="{D42A27DB-BD31-4B8C-83A1-F6EECF244321}">
                <p14:modId xmlns:p14="http://schemas.microsoft.com/office/powerpoint/2010/main" val="573622664"/>
              </p:ext>
            </p:extLst>
          </p:nvPr>
        </p:nvGraphicFramePr>
        <p:xfrm>
          <a:off x="536150" y="1204706"/>
          <a:ext cx="9162587" cy="6097972"/>
        </p:xfrm>
        <a:graphic>
          <a:graphicData uri="http://schemas.openxmlformats.org/drawingml/2006/table">
            <a:tbl>
              <a:tblPr firstRow="1" bandRow="1">
                <a:tableStyleId>{5940675A-B579-460E-94D1-54222C63F5DA}</a:tableStyleId>
              </a:tblPr>
              <a:tblGrid>
                <a:gridCol w="1930523">
                  <a:extLst>
                    <a:ext uri="{9D8B030D-6E8A-4147-A177-3AD203B41FA5}">
                      <a16:colId xmlns:a16="http://schemas.microsoft.com/office/drawing/2014/main" val="3101971231"/>
                    </a:ext>
                  </a:extLst>
                </a:gridCol>
                <a:gridCol w="2410688">
                  <a:extLst>
                    <a:ext uri="{9D8B030D-6E8A-4147-A177-3AD203B41FA5}">
                      <a16:colId xmlns:a16="http://schemas.microsoft.com/office/drawing/2014/main" val="808286504"/>
                    </a:ext>
                  </a:extLst>
                </a:gridCol>
                <a:gridCol w="2410688">
                  <a:extLst>
                    <a:ext uri="{9D8B030D-6E8A-4147-A177-3AD203B41FA5}">
                      <a16:colId xmlns:a16="http://schemas.microsoft.com/office/drawing/2014/main" val="2026903451"/>
                    </a:ext>
                  </a:extLst>
                </a:gridCol>
                <a:gridCol w="2410688">
                  <a:extLst>
                    <a:ext uri="{9D8B030D-6E8A-4147-A177-3AD203B41FA5}">
                      <a16:colId xmlns:a16="http://schemas.microsoft.com/office/drawing/2014/main" val="3275354999"/>
                    </a:ext>
                  </a:extLst>
                </a:gridCol>
              </a:tblGrid>
              <a:tr h="687332">
                <a:tc>
                  <a:txBody>
                    <a:bodyPr/>
                    <a:lstStyle/>
                    <a:p>
                      <a:pPr algn="ctr"/>
                      <a:endParaRPr lang="en-US" sz="2400" dirty="0">
                        <a:latin typeface="KG Eyes Wide Open" panose="02000506000000020004" pitchFamily="2" charset="0"/>
                      </a:endParaRPr>
                    </a:p>
                  </a:txBody>
                  <a:tcPr marL="92285" marR="92285" marT="46142" marB="46142">
                    <a:solidFill>
                      <a:srgbClr val="D0CECE"/>
                    </a:solidFill>
                  </a:tcPr>
                </a:tc>
                <a:tc>
                  <a:txBody>
                    <a:bodyPr/>
                    <a:lstStyle/>
                    <a:p>
                      <a:pPr algn="ctr"/>
                      <a:r>
                        <a:rPr lang="en-US" sz="3600" b="1" dirty="0">
                          <a:latin typeface="KG Sorry Not Sorry" panose="02000506000000020004" pitchFamily="2" charset="0"/>
                        </a:rPr>
                        <a:t>China</a:t>
                      </a:r>
                    </a:p>
                  </a:txBody>
                  <a:tcPr marL="92285" marR="92285" marT="46142" marB="46142" anchor="ctr">
                    <a:solidFill>
                      <a:schemeClr val="bg2">
                        <a:lumMod val="90000"/>
                      </a:schemeClr>
                    </a:solidFill>
                  </a:tcPr>
                </a:tc>
                <a:tc>
                  <a:txBody>
                    <a:bodyPr/>
                    <a:lstStyle/>
                    <a:p>
                      <a:pPr algn="ctr"/>
                      <a:r>
                        <a:rPr lang="en-US" sz="3600" b="1" dirty="0">
                          <a:latin typeface="KG Sorry Not Sorry" panose="02000506000000020004" pitchFamily="2" charset="0"/>
                        </a:rPr>
                        <a:t>Japan</a:t>
                      </a:r>
                    </a:p>
                  </a:txBody>
                  <a:tcPr marL="92285" marR="92285" marT="46142" marB="46142" anchor="ctr">
                    <a:solidFill>
                      <a:schemeClr val="bg2">
                        <a:lumMod val="90000"/>
                      </a:schemeClr>
                    </a:solidFill>
                  </a:tcPr>
                </a:tc>
                <a:tc>
                  <a:txBody>
                    <a:bodyPr/>
                    <a:lstStyle/>
                    <a:p>
                      <a:pPr algn="ctr"/>
                      <a:r>
                        <a:rPr lang="en-US" sz="3600" b="1" dirty="0">
                          <a:latin typeface="KG Sorry Not Sorry" panose="02000506000000020004" pitchFamily="2" charset="0"/>
                        </a:rPr>
                        <a:t>South Korea</a:t>
                      </a:r>
                    </a:p>
                  </a:txBody>
                  <a:tcPr marL="92285" marR="92285" marT="46142" marB="46142" anchor="ctr">
                    <a:solidFill>
                      <a:schemeClr val="bg2">
                        <a:lumMod val="90000"/>
                      </a:schemeClr>
                    </a:solidFill>
                  </a:tcPr>
                </a:tc>
                <a:extLst>
                  <a:ext uri="{0D108BD9-81ED-4DB2-BD59-A6C34878D82A}">
                    <a16:rowId xmlns:a16="http://schemas.microsoft.com/office/drawing/2014/main" val="4192132622"/>
                  </a:ext>
                </a:extLst>
              </a:tr>
              <a:tr h="1352660">
                <a:tc>
                  <a:txBody>
                    <a:bodyPr/>
                    <a:lstStyle/>
                    <a:p>
                      <a:pPr algn="ctr"/>
                      <a:r>
                        <a:rPr lang="en-US" sz="1800" dirty="0">
                          <a:latin typeface="KG Sorry Not Sorry Chub" panose="02000506000000020004" pitchFamily="2" charset="0"/>
                        </a:rPr>
                        <a:t>Natural Resources</a:t>
                      </a:r>
                    </a:p>
                  </a:txBody>
                  <a:tcPr marL="92285" marR="92285" marT="46142" marB="46142" anchor="ctr">
                    <a:solidFill>
                      <a:schemeClr val="bg1"/>
                    </a:solidFill>
                  </a:tcPr>
                </a:tc>
                <a:tc>
                  <a:txBody>
                    <a:bodyPr/>
                    <a:lstStyle/>
                    <a:p>
                      <a:pPr algn="l"/>
                      <a:endParaRPr lang="en-US" sz="1400" dirty="0">
                        <a:solidFill>
                          <a:srgbClr val="FF0000"/>
                        </a:solidFill>
                        <a:latin typeface="KG First Time In Forever" panose="02000506000000020003" pitchFamily="2" charset="0"/>
                      </a:endParaRPr>
                    </a:p>
                  </a:txBody>
                  <a:tcPr marL="92285" marR="92285" marT="46142" marB="46142"/>
                </a:tc>
                <a:tc>
                  <a:txBody>
                    <a:bodyPr/>
                    <a:lstStyle/>
                    <a:p>
                      <a:pPr algn="l"/>
                      <a:endParaRPr lang="en-US" sz="1400" dirty="0">
                        <a:solidFill>
                          <a:srgbClr val="FF0000"/>
                        </a:solidFill>
                        <a:latin typeface="KG First Time In Forever" panose="02000506000000020003" pitchFamily="2" charset="0"/>
                      </a:endParaRPr>
                    </a:p>
                  </a:txBody>
                  <a:tcPr marL="92285" marR="92285" marT="46142" marB="46142"/>
                </a:tc>
                <a:tc>
                  <a:txBody>
                    <a:bodyPr/>
                    <a:lstStyle/>
                    <a:p>
                      <a:pPr algn="l"/>
                      <a:endParaRPr lang="en-US" sz="1400" dirty="0">
                        <a:solidFill>
                          <a:srgbClr val="FF0000"/>
                        </a:solidFill>
                        <a:latin typeface="KG First Time In Forever" panose="02000506000000020003" pitchFamily="2" charset="0"/>
                      </a:endParaRPr>
                    </a:p>
                  </a:txBody>
                  <a:tcPr marL="92285" marR="92285" marT="46142" marB="46142"/>
                </a:tc>
                <a:extLst>
                  <a:ext uri="{0D108BD9-81ED-4DB2-BD59-A6C34878D82A}">
                    <a16:rowId xmlns:a16="http://schemas.microsoft.com/office/drawing/2014/main" val="2731835293"/>
                  </a:ext>
                </a:extLst>
              </a:tr>
              <a:tr h="1352660">
                <a:tc>
                  <a:txBody>
                    <a:bodyPr/>
                    <a:lstStyle/>
                    <a:p>
                      <a:pPr algn="ctr"/>
                      <a:r>
                        <a:rPr lang="en-US" sz="1800" dirty="0">
                          <a:latin typeface="KG Sorry Not Sorry Chub" panose="02000506000000020004" pitchFamily="2" charset="0"/>
                        </a:rPr>
                        <a:t>Human Capital &amp; Literacy Rate</a:t>
                      </a:r>
                    </a:p>
                  </a:txBody>
                  <a:tcPr marL="92285" marR="92285" marT="46142" marB="46142" anchor="ctr">
                    <a:solidFill>
                      <a:schemeClr val="bg1"/>
                    </a:solidFill>
                  </a:tcPr>
                </a:tc>
                <a:tc>
                  <a:txBody>
                    <a:bodyPr/>
                    <a:lstStyle/>
                    <a:p>
                      <a:pPr algn="l"/>
                      <a:endParaRPr lang="en-US" sz="1400" dirty="0">
                        <a:solidFill>
                          <a:srgbClr val="FF0000"/>
                        </a:solidFill>
                        <a:latin typeface="KG First Time In Forever" panose="02000506000000020003" pitchFamily="2" charset="0"/>
                      </a:endParaRPr>
                    </a:p>
                  </a:txBody>
                  <a:tcPr marL="92285" marR="92285" marT="46142" marB="46142"/>
                </a:tc>
                <a:tc>
                  <a:txBody>
                    <a:bodyPr/>
                    <a:lstStyle/>
                    <a:p>
                      <a:pPr algn="l"/>
                      <a:endParaRPr lang="en-US" sz="1400" dirty="0">
                        <a:solidFill>
                          <a:srgbClr val="FF0000"/>
                        </a:solidFill>
                        <a:latin typeface="KG First Time In Forever" panose="02000506000000020003" pitchFamily="2" charset="0"/>
                      </a:endParaRPr>
                    </a:p>
                  </a:txBody>
                  <a:tcPr marL="92285" marR="92285" marT="46142" marB="46142"/>
                </a:tc>
                <a:tc>
                  <a:txBody>
                    <a:bodyPr/>
                    <a:lstStyle/>
                    <a:p>
                      <a:pPr algn="l"/>
                      <a:endParaRPr lang="en-US" sz="1400" dirty="0">
                        <a:solidFill>
                          <a:srgbClr val="FF0000"/>
                        </a:solidFill>
                        <a:latin typeface="KG First Time In Forever" panose="02000506000000020003" pitchFamily="2" charset="0"/>
                      </a:endParaRPr>
                    </a:p>
                  </a:txBody>
                  <a:tcPr marL="92285" marR="92285" marT="46142" marB="46142"/>
                </a:tc>
                <a:extLst>
                  <a:ext uri="{0D108BD9-81ED-4DB2-BD59-A6C34878D82A}">
                    <a16:rowId xmlns:a16="http://schemas.microsoft.com/office/drawing/2014/main" val="1177269723"/>
                  </a:ext>
                </a:extLst>
              </a:tr>
              <a:tr h="1352660">
                <a:tc>
                  <a:txBody>
                    <a:bodyPr/>
                    <a:lstStyle/>
                    <a:p>
                      <a:pPr algn="ctr"/>
                      <a:r>
                        <a:rPr lang="en-US" sz="1800" dirty="0">
                          <a:latin typeface="KG Sorry Not Sorry Chub" panose="02000506000000020004" pitchFamily="2" charset="0"/>
                        </a:rPr>
                        <a:t>Capital Goods</a:t>
                      </a:r>
                    </a:p>
                  </a:txBody>
                  <a:tcPr marL="92285" marR="92285" marT="46142" marB="46142" anchor="ctr">
                    <a:solidFill>
                      <a:schemeClr val="bg1"/>
                    </a:solid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txBody>
                  <a:tcPr marL="92285" marR="92285" marT="46142" marB="46142"/>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txBody>
                  <a:tcPr marL="92285" marR="92285" marT="46142" marB="4614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txBody>
                  <a:tcPr marL="92285" marR="92285" marT="46142" marB="46142"/>
                </a:tc>
                <a:extLst>
                  <a:ext uri="{0D108BD9-81ED-4DB2-BD59-A6C34878D82A}">
                    <a16:rowId xmlns:a16="http://schemas.microsoft.com/office/drawing/2014/main" val="1904264728"/>
                  </a:ext>
                </a:extLst>
              </a:tr>
              <a:tr h="1352660">
                <a:tc>
                  <a:txBody>
                    <a:bodyPr/>
                    <a:lstStyle/>
                    <a:p>
                      <a:pPr algn="ctr"/>
                      <a:r>
                        <a:rPr lang="en-US" sz="1800" dirty="0">
                          <a:latin typeface="KG Sorry Not Sorry Chub" panose="02000506000000020004" pitchFamily="2" charset="0"/>
                        </a:rPr>
                        <a:t>Entrepreneurship</a:t>
                      </a:r>
                    </a:p>
                  </a:txBody>
                  <a:tcPr marL="92285" marR="92285" marT="46142" marB="46142"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txBody>
                  <a:tcPr marL="92285" marR="92285" marT="46142" marB="4614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txBody>
                  <a:tcPr marL="92285" marR="92285" marT="46142" marB="4614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txBody>
                  <a:tcPr marL="92285" marR="92285" marT="46142" marB="46142"/>
                </a:tc>
                <a:extLst>
                  <a:ext uri="{0D108BD9-81ED-4DB2-BD59-A6C34878D82A}">
                    <a16:rowId xmlns:a16="http://schemas.microsoft.com/office/drawing/2014/main" val="1295546760"/>
                  </a:ext>
                </a:extLst>
              </a:tr>
            </a:tbl>
          </a:graphicData>
        </a:graphic>
      </p:graphicFrame>
    </p:spTree>
    <p:extLst>
      <p:ext uri="{BB962C8B-B14F-4D97-AF65-F5344CB8AC3E}">
        <p14:creationId xmlns:p14="http://schemas.microsoft.com/office/powerpoint/2010/main" val="3329088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5DB4F4-02C0-4423-A66C-F59C8646F8D5}"/>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8279190"/>
          </a:xfrm>
          <a:prstGeom prst="rect">
            <a:avLst/>
          </a:prstGeom>
          <a:noFill/>
        </p:spPr>
        <p:txBody>
          <a:bodyPr wrap="square" rtlCol="0">
            <a:spAutoFit/>
          </a:bodyPr>
          <a:lstStyle/>
          <a:p>
            <a:pPr marL="461406" indent="-461406">
              <a:buFont typeface="Arial" panose="020B0604020202020204" pitchFamily="34" charset="0"/>
              <a:buChar char="•"/>
            </a:pPr>
            <a:r>
              <a:rPr lang="en-US" sz="3200" dirty="0">
                <a:solidFill>
                  <a:srgbClr val="FF0000"/>
                </a:solidFill>
                <a:latin typeface="KG First Time In Forever" panose="02000506000000020003" pitchFamily="2" charset="0"/>
                <a:ea typeface="KBScaredStraight" panose="02000603000000000000" pitchFamily="2" charset="0"/>
              </a:rPr>
              <a:t>GDP is often measured as “GDP per capita” (per person).</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Countries with a higher GDP per capita have stronger economies, while countries with lower GDP per capita have weaker economies.</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solidFill>
                  <a:srgbClr val="FF0000"/>
                </a:solidFill>
                <a:latin typeface="KG First Time In Forever" panose="02000506000000020003" pitchFamily="2" charset="0"/>
                <a:ea typeface="KBScaredStraight" panose="02000603000000000000" pitchFamily="2" charset="0"/>
              </a:rPr>
              <a:t>GDP per capita is a good indicator of a country’s standard of living</a:t>
            </a:r>
            <a:r>
              <a:rPr lang="en-US" sz="3200" dirty="0">
                <a:latin typeface="KG First Time In Forever" panose="02000506000000020003" pitchFamily="2" charset="0"/>
                <a:ea typeface="KBScaredStraight" panose="02000603000000000000" pitchFamily="2" charset="0"/>
              </a:rPr>
              <a:t>. </a:t>
            </a:r>
          </a:p>
          <a:p>
            <a:pPr marL="918606" lvl="1"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standard of living is the level of wealth and material comfort available to the people.</a:t>
            </a:r>
          </a:p>
          <a:p>
            <a:pPr marL="918606" lvl="1"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endParaRPr lang="en-US" sz="36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1052534" y="0"/>
            <a:ext cx="8049511"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per Capita</a:t>
            </a:r>
            <a:endPar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740458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80202"/>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322850"/>
            <a:ext cx="5002273"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536150" y="202147"/>
            <a:ext cx="3567387"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Organize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3" name="TextBox 2">
            <a:extLst>
              <a:ext uri="{FF2B5EF4-FFF2-40B4-BE49-F238E27FC236}">
                <a16:creationId xmlns:a16="http://schemas.microsoft.com/office/drawing/2014/main" id="{1DB4F020-B6D2-4858-A153-A192D993FD0B}"/>
              </a:ext>
            </a:extLst>
          </p:cNvPr>
          <p:cNvSpPr txBox="1"/>
          <p:nvPr/>
        </p:nvSpPr>
        <p:spPr>
          <a:xfrm>
            <a:off x="0" y="7519779"/>
            <a:ext cx="1989938" cy="276999"/>
          </a:xfrm>
          <a:prstGeom prst="rect">
            <a:avLst/>
          </a:prstGeom>
          <a:noFill/>
        </p:spPr>
        <p:txBody>
          <a:bodyPr wrap="square" rtlCol="0">
            <a:spAutoFit/>
          </a:bodyPr>
          <a:lstStyle/>
          <a:p>
            <a:r>
              <a:rPr lang="en-US" sz="1200" dirty="0">
                <a:latin typeface="KG One More Light" panose="02000506000000020004" pitchFamily="2" charset="0"/>
                <a:ea typeface="KBScaredStraight" panose="02000603000000000000" pitchFamily="2" charset="0"/>
              </a:rPr>
              <a:t>© Brain Wrinkles</a:t>
            </a:r>
          </a:p>
        </p:txBody>
      </p:sp>
      <p:sp>
        <p:nvSpPr>
          <p:cNvPr id="7" name="Rectangle 6">
            <a:extLst>
              <a:ext uri="{FF2B5EF4-FFF2-40B4-BE49-F238E27FC236}">
                <a16:creationId xmlns:a16="http://schemas.microsoft.com/office/drawing/2014/main" id="{EFB8CB04-336A-4AA5-96D1-BA0A071975E3}"/>
              </a:ext>
            </a:extLst>
          </p:cNvPr>
          <p:cNvSpPr/>
          <p:nvPr/>
        </p:nvSpPr>
        <p:spPr>
          <a:xfrm>
            <a:off x="4426823" y="314562"/>
            <a:ext cx="5599176"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Factors of Production</a:t>
            </a:r>
          </a:p>
        </p:txBody>
      </p:sp>
      <p:graphicFrame>
        <p:nvGraphicFramePr>
          <p:cNvPr id="36" name="Table 6">
            <a:extLst>
              <a:ext uri="{FF2B5EF4-FFF2-40B4-BE49-F238E27FC236}">
                <a16:creationId xmlns:a16="http://schemas.microsoft.com/office/drawing/2014/main" id="{62369D66-17DE-4F1D-A48E-F17CBF63E96A}"/>
              </a:ext>
            </a:extLst>
          </p:cNvPr>
          <p:cNvGraphicFramePr>
            <a:graphicFrameLocks noGrp="1"/>
          </p:cNvGraphicFramePr>
          <p:nvPr>
            <p:extLst>
              <p:ext uri="{D42A27DB-BD31-4B8C-83A1-F6EECF244321}">
                <p14:modId xmlns:p14="http://schemas.microsoft.com/office/powerpoint/2010/main" val="2090925129"/>
              </p:ext>
            </p:extLst>
          </p:nvPr>
        </p:nvGraphicFramePr>
        <p:xfrm>
          <a:off x="536150" y="1204706"/>
          <a:ext cx="8986100" cy="6146140"/>
        </p:xfrm>
        <a:graphic>
          <a:graphicData uri="http://schemas.openxmlformats.org/drawingml/2006/table">
            <a:tbl>
              <a:tblPr firstRow="1" bandRow="1">
                <a:tableStyleId>{5940675A-B579-460E-94D1-54222C63F5DA}</a:tableStyleId>
              </a:tblPr>
              <a:tblGrid>
                <a:gridCol w="2569332">
                  <a:extLst>
                    <a:ext uri="{9D8B030D-6E8A-4147-A177-3AD203B41FA5}">
                      <a16:colId xmlns:a16="http://schemas.microsoft.com/office/drawing/2014/main" val="3101971231"/>
                    </a:ext>
                  </a:extLst>
                </a:gridCol>
                <a:gridCol w="3208384">
                  <a:extLst>
                    <a:ext uri="{9D8B030D-6E8A-4147-A177-3AD203B41FA5}">
                      <a16:colId xmlns:a16="http://schemas.microsoft.com/office/drawing/2014/main" val="808286504"/>
                    </a:ext>
                  </a:extLst>
                </a:gridCol>
                <a:gridCol w="3208384">
                  <a:extLst>
                    <a:ext uri="{9D8B030D-6E8A-4147-A177-3AD203B41FA5}">
                      <a16:colId xmlns:a16="http://schemas.microsoft.com/office/drawing/2014/main" val="2026903451"/>
                    </a:ext>
                  </a:extLst>
                </a:gridCol>
              </a:tblGrid>
              <a:tr h="617470">
                <a:tc>
                  <a:txBody>
                    <a:bodyPr/>
                    <a:lstStyle/>
                    <a:p>
                      <a:pPr algn="ctr"/>
                      <a:endParaRPr lang="en-US" sz="2400" dirty="0">
                        <a:latin typeface="KG Eyes Wide Open" panose="02000506000000020004" pitchFamily="2" charset="0"/>
                      </a:endParaRPr>
                    </a:p>
                  </a:txBody>
                  <a:tcPr marL="92285" marR="92285" marT="46142" marB="46142">
                    <a:solidFill>
                      <a:srgbClr val="D0CECE"/>
                    </a:solidFill>
                  </a:tcPr>
                </a:tc>
                <a:tc>
                  <a:txBody>
                    <a:bodyPr/>
                    <a:lstStyle/>
                    <a:p>
                      <a:pPr algn="ctr"/>
                      <a:r>
                        <a:rPr lang="en-US" sz="3600" b="1" dirty="0">
                          <a:latin typeface="KG Sorry Not Sorry" panose="02000506000000020004" pitchFamily="2" charset="0"/>
                        </a:rPr>
                        <a:t>India</a:t>
                      </a:r>
                    </a:p>
                  </a:txBody>
                  <a:tcPr marL="92285" marR="92285" marT="46142" marB="46142" anchor="ctr">
                    <a:solidFill>
                      <a:schemeClr val="bg2">
                        <a:lumMod val="90000"/>
                      </a:schemeClr>
                    </a:solidFill>
                  </a:tcPr>
                </a:tc>
                <a:tc>
                  <a:txBody>
                    <a:bodyPr/>
                    <a:lstStyle/>
                    <a:p>
                      <a:pPr algn="ctr"/>
                      <a:r>
                        <a:rPr lang="en-US" sz="3600" b="1" dirty="0">
                          <a:latin typeface="KG Sorry Not Sorry" panose="02000506000000020004" pitchFamily="2" charset="0"/>
                        </a:rPr>
                        <a:t>North Korea</a:t>
                      </a:r>
                    </a:p>
                  </a:txBody>
                  <a:tcPr marL="92285" marR="92285" marT="46142" marB="46142" anchor="ctr">
                    <a:solidFill>
                      <a:schemeClr val="bg2">
                        <a:lumMod val="90000"/>
                      </a:schemeClr>
                    </a:solidFill>
                  </a:tcPr>
                </a:tc>
                <a:extLst>
                  <a:ext uri="{0D108BD9-81ED-4DB2-BD59-A6C34878D82A}">
                    <a16:rowId xmlns:a16="http://schemas.microsoft.com/office/drawing/2014/main" val="4192132622"/>
                  </a:ext>
                </a:extLst>
              </a:tr>
              <a:tr h="1376304">
                <a:tc>
                  <a:txBody>
                    <a:bodyPr/>
                    <a:lstStyle/>
                    <a:p>
                      <a:pPr algn="ctr"/>
                      <a:r>
                        <a:rPr lang="en-US" sz="1800" dirty="0">
                          <a:latin typeface="KG Sorry Not Sorry Chub" panose="02000506000000020004" pitchFamily="2" charset="0"/>
                        </a:rPr>
                        <a:t>Natural Resources</a:t>
                      </a:r>
                    </a:p>
                  </a:txBody>
                  <a:tcPr marL="92285" marR="92285" marT="46142" marB="46142" anchor="ctr">
                    <a:solidFill>
                      <a:schemeClr val="bg1"/>
                    </a:solidFill>
                  </a:tcPr>
                </a:tc>
                <a:tc>
                  <a:txBody>
                    <a:bodyPr/>
                    <a:lstStyle/>
                    <a:p>
                      <a:pPr algn="l"/>
                      <a:endParaRPr lang="en-US" sz="1400" dirty="0">
                        <a:solidFill>
                          <a:srgbClr val="FF0000"/>
                        </a:solidFill>
                        <a:latin typeface="KG First Time In Forever" panose="02000506000000020003" pitchFamily="2" charset="0"/>
                      </a:endParaRPr>
                    </a:p>
                  </a:txBody>
                  <a:tcPr marL="92285" marR="92285" marT="46142" marB="46142"/>
                </a:tc>
                <a:tc>
                  <a:txBody>
                    <a:bodyPr/>
                    <a:lstStyle/>
                    <a:p>
                      <a:pPr algn="l"/>
                      <a:endParaRPr lang="en-US" sz="1400" dirty="0">
                        <a:solidFill>
                          <a:srgbClr val="FF0000"/>
                        </a:solidFill>
                        <a:latin typeface="KG First Time In Forever" panose="02000506000000020003" pitchFamily="2" charset="0"/>
                      </a:endParaRPr>
                    </a:p>
                  </a:txBody>
                  <a:tcPr marL="92285" marR="92285" marT="46142" marB="46142"/>
                </a:tc>
                <a:extLst>
                  <a:ext uri="{0D108BD9-81ED-4DB2-BD59-A6C34878D82A}">
                    <a16:rowId xmlns:a16="http://schemas.microsoft.com/office/drawing/2014/main" val="2731835293"/>
                  </a:ext>
                </a:extLst>
              </a:tr>
              <a:tr h="1376304">
                <a:tc>
                  <a:txBody>
                    <a:bodyPr/>
                    <a:lstStyle/>
                    <a:p>
                      <a:pPr algn="ctr"/>
                      <a:r>
                        <a:rPr lang="en-US" sz="1800" dirty="0">
                          <a:latin typeface="KG Sorry Not Sorry Chub" panose="02000506000000020004" pitchFamily="2" charset="0"/>
                        </a:rPr>
                        <a:t>Human Capital &amp; Literacy Rate</a:t>
                      </a:r>
                    </a:p>
                  </a:txBody>
                  <a:tcPr marL="92285" marR="92285" marT="46142" marB="46142" anchor="ctr">
                    <a:solidFill>
                      <a:schemeClr val="bg1"/>
                    </a:solidFill>
                  </a:tcPr>
                </a:tc>
                <a:tc>
                  <a:txBody>
                    <a:bodyPr/>
                    <a:lstStyle/>
                    <a:p>
                      <a:pPr algn="l"/>
                      <a:endParaRPr lang="en-US" sz="1400" dirty="0">
                        <a:solidFill>
                          <a:srgbClr val="FF0000"/>
                        </a:solidFill>
                        <a:latin typeface="KG First Time In Forever" panose="02000506000000020003" pitchFamily="2" charset="0"/>
                      </a:endParaRPr>
                    </a:p>
                  </a:txBody>
                  <a:tcPr marL="92285" marR="92285" marT="46142" marB="46142"/>
                </a:tc>
                <a:tc>
                  <a:txBody>
                    <a:bodyPr/>
                    <a:lstStyle/>
                    <a:p>
                      <a:pPr algn="l"/>
                      <a:endParaRPr lang="en-US" sz="1400" dirty="0">
                        <a:solidFill>
                          <a:srgbClr val="FF0000"/>
                        </a:solidFill>
                        <a:latin typeface="KG First Time In Forever" panose="02000506000000020003" pitchFamily="2" charset="0"/>
                      </a:endParaRPr>
                    </a:p>
                  </a:txBody>
                  <a:tcPr marL="92285" marR="92285" marT="46142" marB="46142"/>
                </a:tc>
                <a:extLst>
                  <a:ext uri="{0D108BD9-81ED-4DB2-BD59-A6C34878D82A}">
                    <a16:rowId xmlns:a16="http://schemas.microsoft.com/office/drawing/2014/main" val="1177269723"/>
                  </a:ext>
                </a:extLst>
              </a:tr>
              <a:tr h="1376304">
                <a:tc>
                  <a:txBody>
                    <a:bodyPr/>
                    <a:lstStyle/>
                    <a:p>
                      <a:pPr algn="ctr"/>
                      <a:r>
                        <a:rPr lang="en-US" sz="1800" dirty="0">
                          <a:latin typeface="KG Sorry Not Sorry Chub" panose="02000506000000020004" pitchFamily="2" charset="0"/>
                        </a:rPr>
                        <a:t>Capital Goods</a:t>
                      </a:r>
                    </a:p>
                  </a:txBody>
                  <a:tcPr marL="92285" marR="92285" marT="46142" marB="46142" anchor="ctr">
                    <a:solidFill>
                      <a:schemeClr val="bg1"/>
                    </a:solidFill>
                  </a:tcPr>
                </a:tc>
                <a:tc>
                  <a:txBody>
                    <a:bodyPr/>
                    <a:lstStyle/>
                    <a:p>
                      <a:pPr algn="l"/>
                      <a:endParaRPr lang="en-US" sz="1400" dirty="0">
                        <a:solidFill>
                          <a:srgbClr val="FF0000"/>
                        </a:solidFill>
                        <a:latin typeface="KG First Time In Forever" panose="02000506000000020003" pitchFamily="2" charset="0"/>
                      </a:endParaRPr>
                    </a:p>
                  </a:txBody>
                  <a:tcPr marL="92285" marR="92285" marT="46142" marB="46142"/>
                </a:tc>
                <a:tc>
                  <a:txBody>
                    <a:bodyPr/>
                    <a:lstStyle/>
                    <a:p>
                      <a:pPr algn="l"/>
                      <a:endParaRPr lang="en-US" sz="1400" dirty="0">
                        <a:solidFill>
                          <a:srgbClr val="FF0000"/>
                        </a:solidFill>
                        <a:latin typeface="KG First Time In Forever" panose="02000506000000020003" pitchFamily="2" charset="0"/>
                      </a:endParaRPr>
                    </a:p>
                  </a:txBody>
                  <a:tcPr marL="92285" marR="92285" marT="46142" marB="46142"/>
                </a:tc>
                <a:extLst>
                  <a:ext uri="{0D108BD9-81ED-4DB2-BD59-A6C34878D82A}">
                    <a16:rowId xmlns:a16="http://schemas.microsoft.com/office/drawing/2014/main" val="1904264728"/>
                  </a:ext>
                </a:extLst>
              </a:tr>
              <a:tr h="1376304">
                <a:tc>
                  <a:txBody>
                    <a:bodyPr/>
                    <a:lstStyle/>
                    <a:p>
                      <a:pPr algn="ctr"/>
                      <a:r>
                        <a:rPr lang="en-US" sz="1800" dirty="0">
                          <a:latin typeface="KG Sorry Not Sorry Chub" panose="02000506000000020004" pitchFamily="2" charset="0"/>
                        </a:rPr>
                        <a:t>Entrepreneurship</a:t>
                      </a:r>
                    </a:p>
                  </a:txBody>
                  <a:tcPr marL="92285" marR="92285" marT="46142" marB="46142"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txBody>
                  <a:tcPr marL="92285" marR="92285" marT="46142" marB="4614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txBody>
                  <a:tcPr marL="92285" marR="92285" marT="46142" marB="46142"/>
                </a:tc>
                <a:extLst>
                  <a:ext uri="{0D108BD9-81ED-4DB2-BD59-A6C34878D82A}">
                    <a16:rowId xmlns:a16="http://schemas.microsoft.com/office/drawing/2014/main" val="1295546760"/>
                  </a:ext>
                </a:extLst>
              </a:tr>
            </a:tbl>
          </a:graphicData>
        </a:graphic>
      </p:graphicFrame>
    </p:spTree>
    <p:extLst>
      <p:ext uri="{BB962C8B-B14F-4D97-AF65-F5344CB8AC3E}">
        <p14:creationId xmlns:p14="http://schemas.microsoft.com/office/powerpoint/2010/main" val="2457889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80202"/>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322850"/>
            <a:ext cx="5002273"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536150" y="202147"/>
            <a:ext cx="3567387"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Organize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3" name="TextBox 2">
            <a:extLst>
              <a:ext uri="{FF2B5EF4-FFF2-40B4-BE49-F238E27FC236}">
                <a16:creationId xmlns:a16="http://schemas.microsoft.com/office/drawing/2014/main" id="{1DB4F020-B6D2-4858-A153-A192D993FD0B}"/>
              </a:ext>
            </a:extLst>
          </p:cNvPr>
          <p:cNvSpPr txBox="1"/>
          <p:nvPr/>
        </p:nvSpPr>
        <p:spPr>
          <a:xfrm>
            <a:off x="0" y="7519779"/>
            <a:ext cx="1989938" cy="276999"/>
          </a:xfrm>
          <a:prstGeom prst="rect">
            <a:avLst/>
          </a:prstGeom>
          <a:noFill/>
        </p:spPr>
        <p:txBody>
          <a:bodyPr wrap="square" rtlCol="0">
            <a:spAutoFit/>
          </a:bodyPr>
          <a:lstStyle/>
          <a:p>
            <a:r>
              <a:rPr lang="en-US" sz="1200" dirty="0">
                <a:latin typeface="KG One More Light" panose="02000506000000020004" pitchFamily="2" charset="0"/>
                <a:ea typeface="KBScaredStraight" panose="02000603000000000000" pitchFamily="2" charset="0"/>
              </a:rPr>
              <a:t>© Brain Wrinkles</a:t>
            </a:r>
          </a:p>
        </p:txBody>
      </p:sp>
      <p:sp>
        <p:nvSpPr>
          <p:cNvPr id="7" name="Rectangle 6">
            <a:extLst>
              <a:ext uri="{FF2B5EF4-FFF2-40B4-BE49-F238E27FC236}">
                <a16:creationId xmlns:a16="http://schemas.microsoft.com/office/drawing/2014/main" id="{EFB8CB04-336A-4AA5-96D1-BA0A071975E3}"/>
              </a:ext>
            </a:extLst>
          </p:cNvPr>
          <p:cNvSpPr/>
          <p:nvPr/>
        </p:nvSpPr>
        <p:spPr>
          <a:xfrm>
            <a:off x="4426823" y="314562"/>
            <a:ext cx="5599176"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Factors of Production</a:t>
            </a:r>
          </a:p>
        </p:txBody>
      </p:sp>
      <p:graphicFrame>
        <p:nvGraphicFramePr>
          <p:cNvPr id="36" name="Table 6">
            <a:extLst>
              <a:ext uri="{FF2B5EF4-FFF2-40B4-BE49-F238E27FC236}">
                <a16:creationId xmlns:a16="http://schemas.microsoft.com/office/drawing/2014/main" id="{62369D66-17DE-4F1D-A48E-F17CBF63E96A}"/>
              </a:ext>
            </a:extLst>
          </p:cNvPr>
          <p:cNvGraphicFramePr>
            <a:graphicFrameLocks noGrp="1"/>
          </p:cNvGraphicFramePr>
          <p:nvPr/>
        </p:nvGraphicFramePr>
        <p:xfrm>
          <a:off x="536150" y="1204706"/>
          <a:ext cx="9162587" cy="6138420"/>
        </p:xfrm>
        <a:graphic>
          <a:graphicData uri="http://schemas.openxmlformats.org/drawingml/2006/table">
            <a:tbl>
              <a:tblPr firstRow="1" bandRow="1">
                <a:tableStyleId>{5940675A-B579-460E-94D1-54222C63F5DA}</a:tableStyleId>
              </a:tblPr>
              <a:tblGrid>
                <a:gridCol w="1930523">
                  <a:extLst>
                    <a:ext uri="{9D8B030D-6E8A-4147-A177-3AD203B41FA5}">
                      <a16:colId xmlns:a16="http://schemas.microsoft.com/office/drawing/2014/main" val="3101971231"/>
                    </a:ext>
                  </a:extLst>
                </a:gridCol>
                <a:gridCol w="2410688">
                  <a:extLst>
                    <a:ext uri="{9D8B030D-6E8A-4147-A177-3AD203B41FA5}">
                      <a16:colId xmlns:a16="http://schemas.microsoft.com/office/drawing/2014/main" val="808286504"/>
                    </a:ext>
                  </a:extLst>
                </a:gridCol>
                <a:gridCol w="2410688">
                  <a:extLst>
                    <a:ext uri="{9D8B030D-6E8A-4147-A177-3AD203B41FA5}">
                      <a16:colId xmlns:a16="http://schemas.microsoft.com/office/drawing/2014/main" val="2026903451"/>
                    </a:ext>
                  </a:extLst>
                </a:gridCol>
                <a:gridCol w="2410688">
                  <a:extLst>
                    <a:ext uri="{9D8B030D-6E8A-4147-A177-3AD203B41FA5}">
                      <a16:colId xmlns:a16="http://schemas.microsoft.com/office/drawing/2014/main" val="3275354999"/>
                    </a:ext>
                  </a:extLst>
                </a:gridCol>
              </a:tblGrid>
              <a:tr h="617470">
                <a:tc>
                  <a:txBody>
                    <a:bodyPr/>
                    <a:lstStyle/>
                    <a:p>
                      <a:pPr algn="ctr"/>
                      <a:endParaRPr lang="en-US" sz="2400" dirty="0">
                        <a:latin typeface="KG Eyes Wide Open" panose="02000506000000020004" pitchFamily="2" charset="0"/>
                      </a:endParaRPr>
                    </a:p>
                  </a:txBody>
                  <a:tcPr marL="92285" marR="92285" marT="46142" marB="46142">
                    <a:solidFill>
                      <a:srgbClr val="D0CECE"/>
                    </a:solidFill>
                  </a:tcPr>
                </a:tc>
                <a:tc>
                  <a:txBody>
                    <a:bodyPr/>
                    <a:lstStyle/>
                    <a:p>
                      <a:pPr algn="ctr"/>
                      <a:r>
                        <a:rPr lang="en-US" sz="3600" b="1" dirty="0">
                          <a:latin typeface="KG Sorry Not Sorry" panose="02000506000000020004" pitchFamily="2" charset="0"/>
                        </a:rPr>
                        <a:t>China</a:t>
                      </a:r>
                    </a:p>
                  </a:txBody>
                  <a:tcPr marL="92285" marR="92285" marT="46142" marB="46142" anchor="ctr">
                    <a:solidFill>
                      <a:schemeClr val="bg2">
                        <a:lumMod val="90000"/>
                      </a:schemeClr>
                    </a:solidFill>
                  </a:tcPr>
                </a:tc>
                <a:tc>
                  <a:txBody>
                    <a:bodyPr/>
                    <a:lstStyle/>
                    <a:p>
                      <a:pPr algn="ctr"/>
                      <a:r>
                        <a:rPr lang="en-US" sz="3600" b="1" dirty="0">
                          <a:latin typeface="KG Sorry Not Sorry" panose="02000506000000020004" pitchFamily="2" charset="0"/>
                        </a:rPr>
                        <a:t>Japan</a:t>
                      </a:r>
                    </a:p>
                  </a:txBody>
                  <a:tcPr marL="92285" marR="92285" marT="46142" marB="46142" anchor="ctr">
                    <a:solidFill>
                      <a:schemeClr val="bg2">
                        <a:lumMod val="90000"/>
                      </a:schemeClr>
                    </a:solidFill>
                  </a:tcPr>
                </a:tc>
                <a:tc>
                  <a:txBody>
                    <a:bodyPr/>
                    <a:lstStyle/>
                    <a:p>
                      <a:pPr algn="ctr"/>
                      <a:r>
                        <a:rPr lang="en-US" sz="3600" b="1" dirty="0">
                          <a:latin typeface="KG Sorry Not Sorry" panose="02000506000000020004" pitchFamily="2" charset="0"/>
                        </a:rPr>
                        <a:t>South Korea</a:t>
                      </a:r>
                    </a:p>
                  </a:txBody>
                  <a:tcPr marL="92285" marR="92285" marT="46142" marB="46142" anchor="ctr">
                    <a:solidFill>
                      <a:schemeClr val="bg2">
                        <a:lumMod val="90000"/>
                      </a:schemeClr>
                    </a:solidFill>
                  </a:tcPr>
                </a:tc>
                <a:extLst>
                  <a:ext uri="{0D108BD9-81ED-4DB2-BD59-A6C34878D82A}">
                    <a16:rowId xmlns:a16="http://schemas.microsoft.com/office/drawing/2014/main" val="4192132622"/>
                  </a:ext>
                </a:extLst>
              </a:tr>
              <a:tr h="1376304">
                <a:tc>
                  <a:txBody>
                    <a:bodyPr/>
                    <a:lstStyle/>
                    <a:p>
                      <a:pPr algn="ctr"/>
                      <a:r>
                        <a:rPr lang="en-US" sz="1800" dirty="0">
                          <a:latin typeface="KG Sorry Not Sorry Chub" panose="02000506000000020004" pitchFamily="2" charset="0"/>
                        </a:rPr>
                        <a:t>Natural Resources</a:t>
                      </a:r>
                    </a:p>
                  </a:txBody>
                  <a:tcPr marL="92285" marR="92285" marT="46142" marB="46142" anchor="ctr">
                    <a:solidFill>
                      <a:schemeClr val="bg1"/>
                    </a:solidFill>
                  </a:tcPr>
                </a:tc>
                <a:tc>
                  <a:txBody>
                    <a:bodyPr/>
                    <a:lstStyle/>
                    <a:p>
                      <a:pPr algn="l"/>
                      <a:r>
                        <a:rPr lang="en-US" sz="1400" dirty="0">
                          <a:solidFill>
                            <a:srgbClr val="FF0000"/>
                          </a:solidFill>
                          <a:latin typeface="KG First Time In Forever" panose="02000506000000020003" pitchFamily="2" charset="0"/>
                        </a:rPr>
                        <a:t>Coal, oil, natural gas, rice, aluminum, soybeans</a:t>
                      </a:r>
                    </a:p>
                  </a:txBody>
                  <a:tcPr marL="92285" marR="92285" marT="46142" marB="46142"/>
                </a:tc>
                <a:tc>
                  <a:txBody>
                    <a:bodyPr/>
                    <a:lstStyle/>
                    <a:p>
                      <a:pPr algn="l"/>
                      <a:r>
                        <a:rPr lang="en-US" sz="1400" dirty="0">
                          <a:solidFill>
                            <a:srgbClr val="FF0000"/>
                          </a:solidFill>
                          <a:latin typeface="KG First Time In Forever" panose="02000506000000020003" pitchFamily="2" charset="0"/>
                        </a:rPr>
                        <a:t>Rice, fish</a:t>
                      </a:r>
                    </a:p>
                  </a:txBody>
                  <a:tcPr marL="92285" marR="92285" marT="46142" marB="46142"/>
                </a:tc>
                <a:tc>
                  <a:txBody>
                    <a:bodyPr/>
                    <a:lstStyle/>
                    <a:p>
                      <a:pPr algn="l"/>
                      <a:r>
                        <a:rPr lang="en-US" sz="1400" dirty="0">
                          <a:solidFill>
                            <a:srgbClr val="FF0000"/>
                          </a:solidFill>
                          <a:latin typeface="KG First Time In Forever" panose="02000506000000020003" pitchFamily="2" charset="0"/>
                        </a:rPr>
                        <a:t>Rice, barley, wheat, graphite, potatoes, soybeans</a:t>
                      </a:r>
                    </a:p>
                  </a:txBody>
                  <a:tcPr marL="92285" marR="92285" marT="46142" marB="46142"/>
                </a:tc>
                <a:extLst>
                  <a:ext uri="{0D108BD9-81ED-4DB2-BD59-A6C34878D82A}">
                    <a16:rowId xmlns:a16="http://schemas.microsoft.com/office/drawing/2014/main" val="2731835293"/>
                  </a:ext>
                </a:extLst>
              </a:tr>
              <a:tr h="1376304">
                <a:tc>
                  <a:txBody>
                    <a:bodyPr/>
                    <a:lstStyle/>
                    <a:p>
                      <a:pPr algn="ctr"/>
                      <a:r>
                        <a:rPr lang="en-US" sz="1800" dirty="0">
                          <a:latin typeface="KG Sorry Not Sorry Chub" panose="02000506000000020004" pitchFamily="2" charset="0"/>
                        </a:rPr>
                        <a:t>Human Capital &amp; Literacy Rate</a:t>
                      </a:r>
                    </a:p>
                  </a:txBody>
                  <a:tcPr marL="92285" marR="92285" marT="46142" marB="46142" anchor="ctr">
                    <a:solidFill>
                      <a:schemeClr val="bg1"/>
                    </a:solidFill>
                  </a:tcPr>
                </a:tc>
                <a:tc>
                  <a:txBody>
                    <a:bodyPr/>
                    <a:lstStyle/>
                    <a:p>
                      <a:pPr algn="l"/>
                      <a:r>
                        <a:rPr lang="en-US" sz="1400" dirty="0">
                          <a:solidFill>
                            <a:srgbClr val="FF0000"/>
                          </a:solidFill>
                          <a:latin typeface="KG First Time In Forever" panose="02000506000000020003" pitchFamily="2" charset="0"/>
                        </a:rPr>
                        <a:t>Does not invest as much of GDP in education as world average</a:t>
                      </a:r>
                    </a:p>
                    <a:p>
                      <a:pPr algn="l"/>
                      <a:r>
                        <a:rPr lang="en-US" sz="1400" dirty="0">
                          <a:solidFill>
                            <a:srgbClr val="FF0000"/>
                          </a:solidFill>
                          <a:latin typeface="KG First Time In Forever" panose="02000506000000020003" pitchFamily="2" charset="0"/>
                        </a:rPr>
                        <a:t>Secondary education rates are dropping</a:t>
                      </a:r>
                    </a:p>
                    <a:p>
                      <a:pPr algn="l"/>
                      <a:r>
                        <a:rPr lang="en-US" sz="1400" dirty="0">
                          <a:solidFill>
                            <a:srgbClr val="FF0000"/>
                          </a:solidFill>
                          <a:latin typeface="KG First Time In Forever" panose="02000506000000020003" pitchFamily="2" charset="0"/>
                        </a:rPr>
                        <a:t>Spends much of budget on job training programs</a:t>
                      </a:r>
                    </a:p>
                    <a:p>
                      <a:pPr algn="l"/>
                      <a:r>
                        <a:rPr lang="en-US" sz="1400" dirty="0">
                          <a:solidFill>
                            <a:srgbClr val="FF0000"/>
                          </a:solidFill>
                          <a:latin typeface="KG First Time In Forever" panose="02000506000000020003" pitchFamily="2" charset="0"/>
                        </a:rPr>
                        <a:t>96.4% literacy rate</a:t>
                      </a:r>
                    </a:p>
                  </a:txBody>
                  <a:tcPr marL="92285" marR="92285" marT="46142" marB="46142"/>
                </a:tc>
                <a:tc>
                  <a:txBody>
                    <a:bodyPr/>
                    <a:lstStyle/>
                    <a:p>
                      <a:pPr algn="l"/>
                      <a:r>
                        <a:rPr lang="en-US" sz="1400" dirty="0">
                          <a:solidFill>
                            <a:srgbClr val="FF0000"/>
                          </a:solidFill>
                          <a:latin typeface="KG First Time In Forever" panose="02000506000000020003" pitchFamily="2" charset="0"/>
                        </a:rPr>
                        <a:t>Does not invest as much of GDP in education as world average</a:t>
                      </a:r>
                    </a:p>
                    <a:p>
                      <a:pPr algn="l"/>
                      <a:r>
                        <a:rPr lang="en-US" sz="1400" dirty="0">
                          <a:solidFill>
                            <a:srgbClr val="FF0000"/>
                          </a:solidFill>
                          <a:latin typeface="KG First Time In Forever" panose="02000506000000020003" pitchFamily="2" charset="0"/>
                        </a:rPr>
                        <a:t>Secondary education rates are dropping</a:t>
                      </a:r>
                    </a:p>
                    <a:p>
                      <a:pPr algn="l"/>
                      <a:r>
                        <a:rPr lang="en-US" sz="1400" dirty="0">
                          <a:solidFill>
                            <a:srgbClr val="FF0000"/>
                          </a:solidFill>
                          <a:latin typeface="KG First Time In Forever" panose="02000506000000020003" pitchFamily="2" charset="0"/>
                        </a:rPr>
                        <a:t>Spends much of budget on job training programs</a:t>
                      </a:r>
                    </a:p>
                    <a:p>
                      <a:pPr algn="l"/>
                      <a:r>
                        <a:rPr lang="en-US" sz="1400" dirty="0">
                          <a:solidFill>
                            <a:srgbClr val="FF0000"/>
                          </a:solidFill>
                          <a:latin typeface="KG First Time In Forever" panose="02000506000000020003" pitchFamily="2" charset="0"/>
                        </a:rPr>
                        <a:t>99% literacy rate</a:t>
                      </a:r>
                    </a:p>
                  </a:txBody>
                  <a:tcPr marL="92285" marR="92285" marT="46142" marB="46142"/>
                </a:tc>
                <a:tc>
                  <a:txBody>
                    <a:bodyPr/>
                    <a:lstStyle/>
                    <a:p>
                      <a:pPr algn="l"/>
                      <a:r>
                        <a:rPr lang="en-US" sz="1400" dirty="0">
                          <a:solidFill>
                            <a:srgbClr val="FF0000"/>
                          </a:solidFill>
                          <a:latin typeface="KG First Time In Forever" panose="02000506000000020003" pitchFamily="2" charset="0"/>
                        </a:rPr>
                        <a:t>Does not invest as much of GDP in education as world average</a:t>
                      </a:r>
                    </a:p>
                    <a:p>
                      <a:pPr algn="l"/>
                      <a:r>
                        <a:rPr lang="en-US" sz="1400" dirty="0">
                          <a:solidFill>
                            <a:srgbClr val="FF0000"/>
                          </a:solidFill>
                          <a:latin typeface="KG First Time In Forever" panose="02000506000000020003" pitchFamily="2" charset="0"/>
                        </a:rPr>
                        <a:t>Secondary education rates are dropping</a:t>
                      </a:r>
                    </a:p>
                    <a:p>
                      <a:pPr algn="l"/>
                      <a:r>
                        <a:rPr lang="en-US" sz="1400" dirty="0">
                          <a:solidFill>
                            <a:srgbClr val="FF0000"/>
                          </a:solidFill>
                          <a:latin typeface="KG First Time In Forever" panose="02000506000000020003" pitchFamily="2" charset="0"/>
                        </a:rPr>
                        <a:t>Spends much of budget on job training programs</a:t>
                      </a:r>
                    </a:p>
                    <a:p>
                      <a:pPr algn="l"/>
                      <a:r>
                        <a:rPr lang="en-US" sz="1400" dirty="0">
                          <a:solidFill>
                            <a:srgbClr val="FF0000"/>
                          </a:solidFill>
                          <a:latin typeface="KG First Time In Forever" panose="02000506000000020003" pitchFamily="2" charset="0"/>
                        </a:rPr>
                        <a:t>98% literacy rate</a:t>
                      </a:r>
                    </a:p>
                  </a:txBody>
                  <a:tcPr marL="92285" marR="92285" marT="46142" marB="46142"/>
                </a:tc>
                <a:extLst>
                  <a:ext uri="{0D108BD9-81ED-4DB2-BD59-A6C34878D82A}">
                    <a16:rowId xmlns:a16="http://schemas.microsoft.com/office/drawing/2014/main" val="1177269723"/>
                  </a:ext>
                </a:extLst>
              </a:tr>
              <a:tr h="916406">
                <a:tc>
                  <a:txBody>
                    <a:bodyPr/>
                    <a:lstStyle/>
                    <a:p>
                      <a:pPr algn="ctr"/>
                      <a:r>
                        <a:rPr lang="en-US" sz="1800" dirty="0">
                          <a:latin typeface="KG Sorry Not Sorry Chub" panose="02000506000000020004" pitchFamily="2" charset="0"/>
                        </a:rPr>
                        <a:t>Capital Goods</a:t>
                      </a:r>
                    </a:p>
                  </a:txBody>
                  <a:tcPr marL="92285" marR="92285" marT="46142" marB="46142" anchor="ctr">
                    <a:solidFill>
                      <a:schemeClr val="bg1"/>
                    </a:solid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Invests in machinery and equipment, which leads to high levels of manufacturing and industry</a:t>
                      </a:r>
                    </a:p>
                  </a:txBody>
                  <a:tcPr marL="92285" marR="92285" marT="46142" marB="46142"/>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Invests in machinery and equipment, which leads to high levels of manufacturing and industry</a:t>
                      </a:r>
                    </a:p>
                  </a:txBody>
                  <a:tcPr marL="92285" marR="92285" marT="46142" marB="4614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Invests in machinery and equipment, which leads to high levels of manufacturing and industry</a:t>
                      </a:r>
                    </a:p>
                  </a:txBody>
                  <a:tcPr marL="92285" marR="92285" marT="46142" marB="46142"/>
                </a:tc>
                <a:extLst>
                  <a:ext uri="{0D108BD9-81ED-4DB2-BD59-A6C34878D82A}">
                    <a16:rowId xmlns:a16="http://schemas.microsoft.com/office/drawing/2014/main" val="1904264728"/>
                  </a:ext>
                </a:extLst>
              </a:tr>
              <a:tr h="1376304">
                <a:tc>
                  <a:txBody>
                    <a:bodyPr/>
                    <a:lstStyle/>
                    <a:p>
                      <a:pPr algn="ctr"/>
                      <a:r>
                        <a:rPr lang="en-US" sz="1800" dirty="0">
                          <a:latin typeface="KG Sorry Not Sorry Chub" panose="02000506000000020004" pitchFamily="2" charset="0"/>
                        </a:rPr>
                        <a:t>Entrepreneurship</a:t>
                      </a:r>
                    </a:p>
                  </a:txBody>
                  <a:tcPr marL="92285" marR="92285" marT="46142" marB="46142"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56% Overall Business Freedom; 29 Days to Start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Heavy government regulations, cultural biases, and high taxes make starting a business a slow process</a:t>
                      </a:r>
                    </a:p>
                  </a:txBody>
                  <a:tcPr marL="92285" marR="92285" marT="46142" marB="4614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82% Overall Business Freedom; 11 Days to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Entrepreneurship is growing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txBody>
                  <a:tcPr marL="92285" marR="92285" marT="46142" marB="4614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91% Overall Business Freedom; 4 Days to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A lot of freedom for business owners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txBody>
                  <a:tcPr marL="92285" marR="92285" marT="46142" marB="46142"/>
                </a:tc>
                <a:extLst>
                  <a:ext uri="{0D108BD9-81ED-4DB2-BD59-A6C34878D82A}">
                    <a16:rowId xmlns:a16="http://schemas.microsoft.com/office/drawing/2014/main" val="1295546760"/>
                  </a:ext>
                </a:extLst>
              </a:tr>
            </a:tbl>
          </a:graphicData>
        </a:graphic>
      </p:graphicFrame>
    </p:spTree>
    <p:extLst>
      <p:ext uri="{BB962C8B-B14F-4D97-AF65-F5344CB8AC3E}">
        <p14:creationId xmlns:p14="http://schemas.microsoft.com/office/powerpoint/2010/main" val="2032436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80202"/>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322850"/>
            <a:ext cx="5002273"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536150" y="202147"/>
            <a:ext cx="3567387"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Organize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3" name="TextBox 2">
            <a:extLst>
              <a:ext uri="{FF2B5EF4-FFF2-40B4-BE49-F238E27FC236}">
                <a16:creationId xmlns:a16="http://schemas.microsoft.com/office/drawing/2014/main" id="{1DB4F020-B6D2-4858-A153-A192D993FD0B}"/>
              </a:ext>
            </a:extLst>
          </p:cNvPr>
          <p:cNvSpPr txBox="1"/>
          <p:nvPr/>
        </p:nvSpPr>
        <p:spPr>
          <a:xfrm>
            <a:off x="0" y="7519779"/>
            <a:ext cx="1989938" cy="276999"/>
          </a:xfrm>
          <a:prstGeom prst="rect">
            <a:avLst/>
          </a:prstGeom>
          <a:noFill/>
        </p:spPr>
        <p:txBody>
          <a:bodyPr wrap="square" rtlCol="0">
            <a:spAutoFit/>
          </a:bodyPr>
          <a:lstStyle/>
          <a:p>
            <a:r>
              <a:rPr lang="en-US" sz="1200" dirty="0">
                <a:latin typeface="KG One More Light" panose="02000506000000020004" pitchFamily="2" charset="0"/>
                <a:ea typeface="KBScaredStraight" panose="02000603000000000000" pitchFamily="2" charset="0"/>
              </a:rPr>
              <a:t>© Brain Wrinkles</a:t>
            </a:r>
          </a:p>
        </p:txBody>
      </p:sp>
      <p:sp>
        <p:nvSpPr>
          <p:cNvPr id="7" name="Rectangle 6">
            <a:extLst>
              <a:ext uri="{FF2B5EF4-FFF2-40B4-BE49-F238E27FC236}">
                <a16:creationId xmlns:a16="http://schemas.microsoft.com/office/drawing/2014/main" id="{EFB8CB04-336A-4AA5-96D1-BA0A071975E3}"/>
              </a:ext>
            </a:extLst>
          </p:cNvPr>
          <p:cNvSpPr/>
          <p:nvPr/>
        </p:nvSpPr>
        <p:spPr>
          <a:xfrm>
            <a:off x="4426823" y="314562"/>
            <a:ext cx="5599176"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KG Manhattan Script" panose="02000000000000000000" pitchFamily="2" charset="0"/>
              </a:rPr>
              <a:t>Factors of Production</a:t>
            </a:r>
          </a:p>
        </p:txBody>
      </p:sp>
      <p:graphicFrame>
        <p:nvGraphicFramePr>
          <p:cNvPr id="36" name="Table 6">
            <a:extLst>
              <a:ext uri="{FF2B5EF4-FFF2-40B4-BE49-F238E27FC236}">
                <a16:creationId xmlns:a16="http://schemas.microsoft.com/office/drawing/2014/main" id="{62369D66-17DE-4F1D-A48E-F17CBF63E96A}"/>
              </a:ext>
            </a:extLst>
          </p:cNvPr>
          <p:cNvGraphicFramePr>
            <a:graphicFrameLocks noGrp="1"/>
          </p:cNvGraphicFramePr>
          <p:nvPr/>
        </p:nvGraphicFramePr>
        <p:xfrm>
          <a:off x="536150" y="1204706"/>
          <a:ext cx="8986100" cy="6146140"/>
        </p:xfrm>
        <a:graphic>
          <a:graphicData uri="http://schemas.openxmlformats.org/drawingml/2006/table">
            <a:tbl>
              <a:tblPr firstRow="1" bandRow="1">
                <a:tableStyleId>{5940675A-B579-460E-94D1-54222C63F5DA}</a:tableStyleId>
              </a:tblPr>
              <a:tblGrid>
                <a:gridCol w="2569332">
                  <a:extLst>
                    <a:ext uri="{9D8B030D-6E8A-4147-A177-3AD203B41FA5}">
                      <a16:colId xmlns:a16="http://schemas.microsoft.com/office/drawing/2014/main" val="3101971231"/>
                    </a:ext>
                  </a:extLst>
                </a:gridCol>
                <a:gridCol w="3208384">
                  <a:extLst>
                    <a:ext uri="{9D8B030D-6E8A-4147-A177-3AD203B41FA5}">
                      <a16:colId xmlns:a16="http://schemas.microsoft.com/office/drawing/2014/main" val="808286504"/>
                    </a:ext>
                  </a:extLst>
                </a:gridCol>
                <a:gridCol w="3208384">
                  <a:extLst>
                    <a:ext uri="{9D8B030D-6E8A-4147-A177-3AD203B41FA5}">
                      <a16:colId xmlns:a16="http://schemas.microsoft.com/office/drawing/2014/main" val="2026903451"/>
                    </a:ext>
                  </a:extLst>
                </a:gridCol>
              </a:tblGrid>
              <a:tr h="617470">
                <a:tc>
                  <a:txBody>
                    <a:bodyPr/>
                    <a:lstStyle/>
                    <a:p>
                      <a:pPr algn="ctr"/>
                      <a:endParaRPr lang="en-US" sz="2400" dirty="0">
                        <a:latin typeface="KG Eyes Wide Open" panose="02000506000000020004" pitchFamily="2" charset="0"/>
                      </a:endParaRPr>
                    </a:p>
                  </a:txBody>
                  <a:tcPr marL="92285" marR="92285" marT="46142" marB="46142">
                    <a:solidFill>
                      <a:srgbClr val="D0CECE"/>
                    </a:solidFill>
                  </a:tcPr>
                </a:tc>
                <a:tc>
                  <a:txBody>
                    <a:bodyPr/>
                    <a:lstStyle/>
                    <a:p>
                      <a:pPr algn="ctr"/>
                      <a:r>
                        <a:rPr lang="en-US" sz="3600" b="1" dirty="0">
                          <a:latin typeface="KG Sorry Not Sorry" panose="02000506000000020004" pitchFamily="2" charset="0"/>
                        </a:rPr>
                        <a:t>India</a:t>
                      </a:r>
                    </a:p>
                  </a:txBody>
                  <a:tcPr marL="92285" marR="92285" marT="46142" marB="46142" anchor="ctr">
                    <a:solidFill>
                      <a:schemeClr val="bg2">
                        <a:lumMod val="90000"/>
                      </a:schemeClr>
                    </a:solidFill>
                  </a:tcPr>
                </a:tc>
                <a:tc>
                  <a:txBody>
                    <a:bodyPr/>
                    <a:lstStyle/>
                    <a:p>
                      <a:pPr algn="ctr"/>
                      <a:r>
                        <a:rPr lang="en-US" sz="3600" b="1" dirty="0">
                          <a:latin typeface="KG Sorry Not Sorry" panose="02000506000000020004" pitchFamily="2" charset="0"/>
                        </a:rPr>
                        <a:t>North Korea</a:t>
                      </a:r>
                    </a:p>
                  </a:txBody>
                  <a:tcPr marL="92285" marR="92285" marT="46142" marB="46142" anchor="ctr">
                    <a:solidFill>
                      <a:schemeClr val="bg2">
                        <a:lumMod val="90000"/>
                      </a:schemeClr>
                    </a:solidFill>
                  </a:tcPr>
                </a:tc>
                <a:extLst>
                  <a:ext uri="{0D108BD9-81ED-4DB2-BD59-A6C34878D82A}">
                    <a16:rowId xmlns:a16="http://schemas.microsoft.com/office/drawing/2014/main" val="4192132622"/>
                  </a:ext>
                </a:extLst>
              </a:tr>
              <a:tr h="1376304">
                <a:tc>
                  <a:txBody>
                    <a:bodyPr/>
                    <a:lstStyle/>
                    <a:p>
                      <a:pPr algn="ctr"/>
                      <a:r>
                        <a:rPr lang="en-US" sz="1800" dirty="0">
                          <a:latin typeface="KG Sorry Not Sorry Chub" panose="02000506000000020004" pitchFamily="2" charset="0"/>
                        </a:rPr>
                        <a:t>Natural Resources</a:t>
                      </a:r>
                    </a:p>
                  </a:txBody>
                  <a:tcPr marL="92285" marR="92285" marT="46142" marB="46142" anchor="ctr">
                    <a:solidFill>
                      <a:schemeClr val="bg1"/>
                    </a:solidFill>
                  </a:tcPr>
                </a:tc>
                <a:tc>
                  <a:txBody>
                    <a:bodyPr/>
                    <a:lstStyle/>
                    <a:p>
                      <a:pPr algn="l"/>
                      <a:r>
                        <a:rPr lang="en-US" sz="1400" dirty="0">
                          <a:solidFill>
                            <a:srgbClr val="FF0000"/>
                          </a:solidFill>
                          <a:latin typeface="KG First Time In Forever" panose="02000506000000020003" pitchFamily="2" charset="0"/>
                        </a:rPr>
                        <a:t>Rice, cotton, copper, iron ore, bauxite, sugarcane</a:t>
                      </a:r>
                    </a:p>
                  </a:txBody>
                  <a:tcPr marL="92285" marR="92285" marT="46142" marB="46142"/>
                </a:tc>
                <a:tc>
                  <a:txBody>
                    <a:bodyPr/>
                    <a:lstStyle/>
                    <a:p>
                      <a:pPr algn="l"/>
                      <a:r>
                        <a:rPr lang="en-US" sz="1400" dirty="0">
                          <a:solidFill>
                            <a:srgbClr val="FF0000"/>
                          </a:solidFill>
                          <a:latin typeface="KG First Time In Forever" panose="02000506000000020003" pitchFamily="2" charset="0"/>
                        </a:rPr>
                        <a:t>rice, corn, potatoes, iron ore, coal, zinc</a:t>
                      </a:r>
                    </a:p>
                  </a:txBody>
                  <a:tcPr marL="92285" marR="92285" marT="46142" marB="46142"/>
                </a:tc>
                <a:extLst>
                  <a:ext uri="{0D108BD9-81ED-4DB2-BD59-A6C34878D82A}">
                    <a16:rowId xmlns:a16="http://schemas.microsoft.com/office/drawing/2014/main" val="2731835293"/>
                  </a:ext>
                </a:extLst>
              </a:tr>
              <a:tr h="1376304">
                <a:tc>
                  <a:txBody>
                    <a:bodyPr/>
                    <a:lstStyle/>
                    <a:p>
                      <a:pPr algn="ctr"/>
                      <a:r>
                        <a:rPr lang="en-US" sz="1800" dirty="0">
                          <a:latin typeface="KG Sorry Not Sorry Chub" panose="02000506000000020004" pitchFamily="2" charset="0"/>
                        </a:rPr>
                        <a:t>Human Capital &amp; Literacy Rate</a:t>
                      </a:r>
                    </a:p>
                  </a:txBody>
                  <a:tcPr marL="92285" marR="92285" marT="46142" marB="46142" anchor="ctr">
                    <a:solidFill>
                      <a:schemeClr val="bg1"/>
                    </a:solidFill>
                  </a:tcPr>
                </a:tc>
                <a:tc>
                  <a:txBody>
                    <a:bodyPr/>
                    <a:lstStyle/>
                    <a:p>
                      <a:pPr algn="l"/>
                      <a:r>
                        <a:rPr lang="en-US" sz="1400" dirty="0">
                          <a:solidFill>
                            <a:srgbClr val="FF0000"/>
                          </a:solidFill>
                          <a:latin typeface="KG First Time In Forever" panose="02000506000000020003" pitchFamily="2" charset="0"/>
                        </a:rPr>
                        <a:t>Does not invest as much of GDP in education as world average</a:t>
                      </a:r>
                    </a:p>
                    <a:p>
                      <a:pPr algn="l"/>
                      <a:r>
                        <a:rPr lang="en-US" sz="1400" dirty="0">
                          <a:solidFill>
                            <a:srgbClr val="FF0000"/>
                          </a:solidFill>
                          <a:latin typeface="KG First Time In Forever" panose="02000506000000020003" pitchFamily="2" charset="0"/>
                        </a:rPr>
                        <a:t>Secondary education rates are dropping</a:t>
                      </a:r>
                    </a:p>
                    <a:p>
                      <a:pPr algn="l"/>
                      <a:r>
                        <a:rPr lang="en-US" sz="1400" dirty="0">
                          <a:solidFill>
                            <a:srgbClr val="FF0000"/>
                          </a:solidFill>
                          <a:latin typeface="KG First Time In Forever" panose="02000506000000020003" pitchFamily="2" charset="0"/>
                        </a:rPr>
                        <a:t>Spends much of budget on job training programs</a:t>
                      </a:r>
                    </a:p>
                    <a:p>
                      <a:pPr algn="l"/>
                      <a:r>
                        <a:rPr lang="en-US" sz="1400" dirty="0">
                          <a:solidFill>
                            <a:srgbClr val="FF0000"/>
                          </a:solidFill>
                          <a:latin typeface="KG First Time In Forever" panose="02000506000000020003" pitchFamily="2" charset="0"/>
                        </a:rPr>
                        <a:t>72% literacy rate</a:t>
                      </a:r>
                    </a:p>
                  </a:txBody>
                  <a:tcPr marL="92285" marR="92285" marT="46142" marB="46142"/>
                </a:tc>
                <a:tc>
                  <a:txBody>
                    <a:bodyPr/>
                    <a:lstStyle/>
                    <a:p>
                      <a:pPr algn="l"/>
                      <a:r>
                        <a:rPr lang="en-US" sz="1400" dirty="0">
                          <a:solidFill>
                            <a:srgbClr val="FF0000"/>
                          </a:solidFill>
                          <a:latin typeface="KG First Time In Forever" panose="02000506000000020003" pitchFamily="2" charset="0"/>
                        </a:rPr>
                        <a:t>Strong investment in universal state-funded education</a:t>
                      </a:r>
                    </a:p>
                    <a:p>
                      <a:pPr algn="l"/>
                      <a:r>
                        <a:rPr lang="en-US" sz="1400" dirty="0">
                          <a:solidFill>
                            <a:srgbClr val="FF0000"/>
                          </a:solidFill>
                          <a:latin typeface="KG First Time In Forever" panose="02000506000000020003" pitchFamily="2" charset="0"/>
                        </a:rPr>
                        <a:t>Self-reported 100% literacy rate</a:t>
                      </a:r>
                    </a:p>
                  </a:txBody>
                  <a:tcPr marL="92285" marR="92285" marT="46142" marB="46142"/>
                </a:tc>
                <a:extLst>
                  <a:ext uri="{0D108BD9-81ED-4DB2-BD59-A6C34878D82A}">
                    <a16:rowId xmlns:a16="http://schemas.microsoft.com/office/drawing/2014/main" val="1177269723"/>
                  </a:ext>
                </a:extLst>
              </a:tr>
              <a:tr h="1376304">
                <a:tc>
                  <a:txBody>
                    <a:bodyPr/>
                    <a:lstStyle/>
                    <a:p>
                      <a:pPr algn="ctr"/>
                      <a:r>
                        <a:rPr lang="en-US" sz="1800" dirty="0">
                          <a:latin typeface="KG Sorry Not Sorry Chub" panose="02000506000000020004" pitchFamily="2" charset="0"/>
                        </a:rPr>
                        <a:t>Capital Goods</a:t>
                      </a:r>
                    </a:p>
                  </a:txBody>
                  <a:tcPr marL="92285" marR="92285" marT="46142" marB="46142" anchor="ctr">
                    <a:solidFill>
                      <a:schemeClr val="bg1"/>
                    </a:solid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Invests in machinery and equipment, which leads to high levels of manufacturing and industry</a:t>
                      </a:r>
                    </a:p>
                    <a:p>
                      <a:pPr algn="l"/>
                      <a:endParaRPr lang="en-US" sz="1400" dirty="0">
                        <a:solidFill>
                          <a:srgbClr val="FF0000"/>
                        </a:solidFill>
                        <a:latin typeface="KG First Time In Forever" panose="02000506000000020003" pitchFamily="2" charset="0"/>
                      </a:endParaRPr>
                    </a:p>
                  </a:txBody>
                  <a:tcPr marL="92285" marR="92285" marT="46142" marB="46142"/>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Only makes small investments in capital goods; outdated technology and inefficient factories have caused North Korea to fall behind on world market</a:t>
                      </a:r>
                    </a:p>
                    <a:p>
                      <a:pPr algn="l"/>
                      <a:endParaRPr lang="en-US" sz="1400" dirty="0">
                        <a:solidFill>
                          <a:srgbClr val="FF0000"/>
                        </a:solidFill>
                        <a:latin typeface="KG First Time In Forever" panose="02000506000000020003" pitchFamily="2" charset="0"/>
                      </a:endParaRPr>
                    </a:p>
                  </a:txBody>
                  <a:tcPr marL="92285" marR="92285" marT="46142" marB="46142"/>
                </a:tc>
                <a:extLst>
                  <a:ext uri="{0D108BD9-81ED-4DB2-BD59-A6C34878D82A}">
                    <a16:rowId xmlns:a16="http://schemas.microsoft.com/office/drawing/2014/main" val="1904264728"/>
                  </a:ext>
                </a:extLst>
              </a:tr>
              <a:tr h="1376304">
                <a:tc>
                  <a:txBody>
                    <a:bodyPr/>
                    <a:lstStyle/>
                    <a:p>
                      <a:pPr algn="ctr"/>
                      <a:r>
                        <a:rPr lang="en-US" sz="1800" dirty="0">
                          <a:latin typeface="KG Sorry Not Sorry Chub" panose="02000506000000020004" pitchFamily="2" charset="0"/>
                        </a:rPr>
                        <a:t>Entrepreneurship</a:t>
                      </a:r>
                    </a:p>
                  </a:txBody>
                  <a:tcPr marL="92285" marR="92285" marT="46142" marB="46142"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53% Overall Business Freedom; 26 Days to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-heavy government regulations, cultural biases, and high taxes make starting a business a slow process</a:t>
                      </a:r>
                    </a:p>
                  </a:txBody>
                  <a:tcPr marL="92285" marR="92285" marT="46142" marB="4614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5% Overall Business Freedom; entrepreneurship is not allowed because gov. controls everything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KG First Time In Forever" panose="02000506000000020003" pitchFamily="2" charset="0"/>
                        </a:rPr>
                        <a:t>Economy struggles to grow under control of Communist government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KG First Time In Forever" panose="02000506000000020003" pitchFamily="2" charset="0"/>
                      </a:endParaRPr>
                    </a:p>
                  </a:txBody>
                  <a:tcPr marL="92285" marR="92285" marT="46142" marB="46142"/>
                </a:tc>
                <a:extLst>
                  <a:ext uri="{0D108BD9-81ED-4DB2-BD59-A6C34878D82A}">
                    <a16:rowId xmlns:a16="http://schemas.microsoft.com/office/drawing/2014/main" val="1295546760"/>
                  </a:ext>
                </a:extLst>
              </a:tr>
            </a:tbl>
          </a:graphicData>
        </a:graphic>
      </p:graphicFrame>
    </p:spTree>
    <p:extLst>
      <p:ext uri="{BB962C8B-B14F-4D97-AF65-F5344CB8AC3E}">
        <p14:creationId xmlns:p14="http://schemas.microsoft.com/office/powerpoint/2010/main" val="2203317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80278-2368-4B7E-83D2-79F492C3E197}"/>
              </a:ext>
            </a:extLst>
          </p:cNvPr>
          <p:cNvSpPr/>
          <p:nvPr/>
        </p:nvSpPr>
        <p:spPr>
          <a:xfrm rot="16200000">
            <a:off x="1140342" y="-1145658"/>
            <a:ext cx="7777718" cy="10058399"/>
          </a:xfrm>
          <a:prstGeom prst="rect">
            <a:avLst/>
          </a:prstGeom>
          <a:solidFill>
            <a:srgbClr val="2E31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26F7C"/>
              </a:solidFill>
            </a:endParaRPr>
          </a:p>
        </p:txBody>
      </p:sp>
      <p:sp>
        <p:nvSpPr>
          <p:cNvPr id="8" name="Rectangle 7"/>
          <p:cNvSpPr/>
          <p:nvPr/>
        </p:nvSpPr>
        <p:spPr>
          <a:xfrm>
            <a:off x="457200" y="454541"/>
            <a:ext cx="9144000" cy="6858000"/>
          </a:xfrm>
          <a:custGeom>
            <a:avLst/>
            <a:gdLst>
              <a:gd name="connsiteX0" fmla="*/ 0 w 9144000"/>
              <a:gd name="connsiteY0" fmla="*/ 0 h 6858000"/>
              <a:gd name="connsiteX1" fmla="*/ 480060 w 9144000"/>
              <a:gd name="connsiteY1" fmla="*/ 0 h 6858000"/>
              <a:gd name="connsiteX2" fmla="*/ 960120 w 9144000"/>
              <a:gd name="connsiteY2" fmla="*/ 0 h 6858000"/>
              <a:gd name="connsiteX3" fmla="*/ 1714500 w 9144000"/>
              <a:gd name="connsiteY3" fmla="*/ 0 h 6858000"/>
              <a:gd name="connsiteX4" fmla="*/ 2011680 w 9144000"/>
              <a:gd name="connsiteY4" fmla="*/ 0 h 6858000"/>
              <a:gd name="connsiteX5" fmla="*/ 2308860 w 9144000"/>
              <a:gd name="connsiteY5" fmla="*/ 0 h 6858000"/>
              <a:gd name="connsiteX6" fmla="*/ 2697480 w 9144000"/>
              <a:gd name="connsiteY6" fmla="*/ 0 h 6858000"/>
              <a:gd name="connsiteX7" fmla="*/ 3268980 w 9144000"/>
              <a:gd name="connsiteY7" fmla="*/ 0 h 6858000"/>
              <a:gd name="connsiteX8" fmla="*/ 3657600 w 9144000"/>
              <a:gd name="connsiteY8" fmla="*/ 0 h 6858000"/>
              <a:gd name="connsiteX9" fmla="*/ 4229100 w 9144000"/>
              <a:gd name="connsiteY9" fmla="*/ 0 h 6858000"/>
              <a:gd name="connsiteX10" fmla="*/ 4709160 w 9144000"/>
              <a:gd name="connsiteY10" fmla="*/ 0 h 6858000"/>
              <a:gd name="connsiteX11" fmla="*/ 5006340 w 9144000"/>
              <a:gd name="connsiteY11" fmla="*/ 0 h 6858000"/>
              <a:gd name="connsiteX12" fmla="*/ 5486400 w 9144000"/>
              <a:gd name="connsiteY12" fmla="*/ 0 h 6858000"/>
              <a:gd name="connsiteX13" fmla="*/ 5783580 w 9144000"/>
              <a:gd name="connsiteY13" fmla="*/ 0 h 6858000"/>
              <a:gd name="connsiteX14" fmla="*/ 6080760 w 9144000"/>
              <a:gd name="connsiteY14" fmla="*/ 0 h 6858000"/>
              <a:gd name="connsiteX15" fmla="*/ 6652260 w 9144000"/>
              <a:gd name="connsiteY15" fmla="*/ 0 h 6858000"/>
              <a:gd name="connsiteX16" fmla="*/ 6949440 w 9144000"/>
              <a:gd name="connsiteY16" fmla="*/ 0 h 6858000"/>
              <a:gd name="connsiteX17" fmla="*/ 7703820 w 9144000"/>
              <a:gd name="connsiteY17" fmla="*/ 0 h 6858000"/>
              <a:gd name="connsiteX18" fmla="*/ 8183880 w 9144000"/>
              <a:gd name="connsiteY18" fmla="*/ 0 h 6858000"/>
              <a:gd name="connsiteX19" fmla="*/ 8572500 w 9144000"/>
              <a:gd name="connsiteY19" fmla="*/ 0 h 6858000"/>
              <a:gd name="connsiteX20" fmla="*/ 9144000 w 9144000"/>
              <a:gd name="connsiteY20" fmla="*/ 0 h 6858000"/>
              <a:gd name="connsiteX21" fmla="*/ 9144000 w 9144000"/>
              <a:gd name="connsiteY21" fmla="*/ 365760 h 6858000"/>
              <a:gd name="connsiteX22" fmla="*/ 9144000 w 9144000"/>
              <a:gd name="connsiteY22" fmla="*/ 937260 h 6858000"/>
              <a:gd name="connsiteX23" fmla="*/ 9144000 w 9144000"/>
              <a:gd name="connsiteY23" fmla="*/ 1508760 h 6858000"/>
              <a:gd name="connsiteX24" fmla="*/ 9144000 w 9144000"/>
              <a:gd name="connsiteY24" fmla="*/ 2217420 h 6858000"/>
              <a:gd name="connsiteX25" fmla="*/ 9144000 w 9144000"/>
              <a:gd name="connsiteY25" fmla="*/ 2720340 h 6858000"/>
              <a:gd name="connsiteX26" fmla="*/ 9144000 w 9144000"/>
              <a:gd name="connsiteY26" fmla="*/ 3223260 h 6858000"/>
              <a:gd name="connsiteX27" fmla="*/ 9144000 w 9144000"/>
              <a:gd name="connsiteY27" fmla="*/ 3863340 h 6858000"/>
              <a:gd name="connsiteX28" fmla="*/ 9144000 w 9144000"/>
              <a:gd name="connsiteY28" fmla="*/ 4229100 h 6858000"/>
              <a:gd name="connsiteX29" fmla="*/ 9144000 w 9144000"/>
              <a:gd name="connsiteY29" fmla="*/ 4869180 h 6858000"/>
              <a:gd name="connsiteX30" fmla="*/ 9144000 w 9144000"/>
              <a:gd name="connsiteY30" fmla="*/ 5440680 h 6858000"/>
              <a:gd name="connsiteX31" fmla="*/ 9144000 w 9144000"/>
              <a:gd name="connsiteY31" fmla="*/ 5875020 h 6858000"/>
              <a:gd name="connsiteX32" fmla="*/ 9144000 w 9144000"/>
              <a:gd name="connsiteY32" fmla="*/ 6858000 h 6858000"/>
              <a:gd name="connsiteX33" fmla="*/ 8663940 w 9144000"/>
              <a:gd name="connsiteY33" fmla="*/ 6858000 h 6858000"/>
              <a:gd name="connsiteX34" fmla="*/ 8001000 w 9144000"/>
              <a:gd name="connsiteY34" fmla="*/ 6858000 h 6858000"/>
              <a:gd name="connsiteX35" fmla="*/ 7338060 w 9144000"/>
              <a:gd name="connsiteY35" fmla="*/ 6858000 h 6858000"/>
              <a:gd name="connsiteX36" fmla="*/ 6675120 w 9144000"/>
              <a:gd name="connsiteY36" fmla="*/ 6858000 h 6858000"/>
              <a:gd name="connsiteX37" fmla="*/ 6286500 w 9144000"/>
              <a:gd name="connsiteY37" fmla="*/ 6858000 h 6858000"/>
              <a:gd name="connsiteX38" fmla="*/ 5715000 w 9144000"/>
              <a:gd name="connsiteY38" fmla="*/ 6858000 h 6858000"/>
              <a:gd name="connsiteX39" fmla="*/ 5417820 w 9144000"/>
              <a:gd name="connsiteY39" fmla="*/ 6858000 h 6858000"/>
              <a:gd name="connsiteX40" fmla="*/ 4663440 w 9144000"/>
              <a:gd name="connsiteY40" fmla="*/ 6858000 h 6858000"/>
              <a:gd name="connsiteX41" fmla="*/ 4274820 w 9144000"/>
              <a:gd name="connsiteY41" fmla="*/ 6858000 h 6858000"/>
              <a:gd name="connsiteX42" fmla="*/ 3520440 w 9144000"/>
              <a:gd name="connsiteY42" fmla="*/ 6858000 h 6858000"/>
              <a:gd name="connsiteX43" fmla="*/ 2948940 w 9144000"/>
              <a:gd name="connsiteY43" fmla="*/ 6858000 h 6858000"/>
              <a:gd name="connsiteX44" fmla="*/ 2194560 w 9144000"/>
              <a:gd name="connsiteY44" fmla="*/ 6858000 h 6858000"/>
              <a:gd name="connsiteX45" fmla="*/ 1531620 w 9144000"/>
              <a:gd name="connsiteY45" fmla="*/ 6858000 h 6858000"/>
              <a:gd name="connsiteX46" fmla="*/ 868680 w 9144000"/>
              <a:gd name="connsiteY46" fmla="*/ 6858000 h 6858000"/>
              <a:gd name="connsiteX47" fmla="*/ 0 w 9144000"/>
              <a:gd name="connsiteY47" fmla="*/ 6858000 h 6858000"/>
              <a:gd name="connsiteX48" fmla="*/ 0 w 9144000"/>
              <a:gd name="connsiteY48" fmla="*/ 6217920 h 6858000"/>
              <a:gd name="connsiteX49" fmla="*/ 0 w 9144000"/>
              <a:gd name="connsiteY49" fmla="*/ 5577840 h 6858000"/>
              <a:gd name="connsiteX50" fmla="*/ 0 w 9144000"/>
              <a:gd name="connsiteY50" fmla="*/ 5006340 h 6858000"/>
              <a:gd name="connsiteX51" fmla="*/ 0 w 9144000"/>
              <a:gd name="connsiteY51" fmla="*/ 4366260 h 6858000"/>
              <a:gd name="connsiteX52" fmla="*/ 0 w 9144000"/>
              <a:gd name="connsiteY52" fmla="*/ 3931920 h 6858000"/>
              <a:gd name="connsiteX53" fmla="*/ 0 w 9144000"/>
              <a:gd name="connsiteY53" fmla="*/ 3566160 h 6858000"/>
              <a:gd name="connsiteX54" fmla="*/ 0 w 9144000"/>
              <a:gd name="connsiteY54" fmla="*/ 2926080 h 6858000"/>
              <a:gd name="connsiteX55" fmla="*/ 0 w 9144000"/>
              <a:gd name="connsiteY55" fmla="*/ 2217420 h 6858000"/>
              <a:gd name="connsiteX56" fmla="*/ 0 w 9144000"/>
              <a:gd name="connsiteY56" fmla="*/ 1714500 h 6858000"/>
              <a:gd name="connsiteX57" fmla="*/ 0 w 9144000"/>
              <a:gd name="connsiteY57" fmla="*/ 1143000 h 6858000"/>
              <a:gd name="connsiteX58" fmla="*/ 0 w 9144000"/>
              <a:gd name="connsiteY5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44000" h="6858000" fill="none" extrusionOk="0">
                <a:moveTo>
                  <a:pt x="0" y="0"/>
                </a:moveTo>
                <a:cubicBezTo>
                  <a:pt x="234736" y="-6407"/>
                  <a:pt x="334794" y="45863"/>
                  <a:pt x="480060" y="0"/>
                </a:cubicBezTo>
                <a:cubicBezTo>
                  <a:pt x="625326" y="-45863"/>
                  <a:pt x="739583" y="9555"/>
                  <a:pt x="960120" y="0"/>
                </a:cubicBezTo>
                <a:cubicBezTo>
                  <a:pt x="1180657" y="-9555"/>
                  <a:pt x="1370710" y="40766"/>
                  <a:pt x="1714500" y="0"/>
                </a:cubicBezTo>
                <a:cubicBezTo>
                  <a:pt x="2058290" y="-40766"/>
                  <a:pt x="1944542" y="3760"/>
                  <a:pt x="2011680" y="0"/>
                </a:cubicBezTo>
                <a:cubicBezTo>
                  <a:pt x="2078818" y="-3760"/>
                  <a:pt x="2164701" y="17566"/>
                  <a:pt x="2308860" y="0"/>
                </a:cubicBezTo>
                <a:cubicBezTo>
                  <a:pt x="2453019" y="-17566"/>
                  <a:pt x="2527865" y="8489"/>
                  <a:pt x="2697480" y="0"/>
                </a:cubicBezTo>
                <a:cubicBezTo>
                  <a:pt x="2867095" y="-8489"/>
                  <a:pt x="3039843" y="32880"/>
                  <a:pt x="3268980" y="0"/>
                </a:cubicBezTo>
                <a:cubicBezTo>
                  <a:pt x="3498117" y="-32880"/>
                  <a:pt x="3566061" y="32707"/>
                  <a:pt x="3657600" y="0"/>
                </a:cubicBezTo>
                <a:cubicBezTo>
                  <a:pt x="3749139" y="-32707"/>
                  <a:pt x="4033668" y="1921"/>
                  <a:pt x="4229100" y="0"/>
                </a:cubicBezTo>
                <a:cubicBezTo>
                  <a:pt x="4424532" y="-1921"/>
                  <a:pt x="4590786" y="17800"/>
                  <a:pt x="4709160" y="0"/>
                </a:cubicBezTo>
                <a:cubicBezTo>
                  <a:pt x="4827534" y="-17800"/>
                  <a:pt x="4946263" y="17667"/>
                  <a:pt x="5006340" y="0"/>
                </a:cubicBezTo>
                <a:cubicBezTo>
                  <a:pt x="5066417" y="-17667"/>
                  <a:pt x="5318582" y="54298"/>
                  <a:pt x="5486400" y="0"/>
                </a:cubicBezTo>
                <a:cubicBezTo>
                  <a:pt x="5654218" y="-54298"/>
                  <a:pt x="5641341" y="31374"/>
                  <a:pt x="5783580" y="0"/>
                </a:cubicBezTo>
                <a:cubicBezTo>
                  <a:pt x="5925819" y="-31374"/>
                  <a:pt x="5946789" y="27254"/>
                  <a:pt x="6080760" y="0"/>
                </a:cubicBezTo>
                <a:cubicBezTo>
                  <a:pt x="6214731" y="-27254"/>
                  <a:pt x="6379476" y="13653"/>
                  <a:pt x="6652260" y="0"/>
                </a:cubicBezTo>
                <a:cubicBezTo>
                  <a:pt x="6925044" y="-13653"/>
                  <a:pt x="6847784" y="5246"/>
                  <a:pt x="6949440" y="0"/>
                </a:cubicBezTo>
                <a:cubicBezTo>
                  <a:pt x="7051096" y="-5246"/>
                  <a:pt x="7535370" y="85581"/>
                  <a:pt x="7703820" y="0"/>
                </a:cubicBezTo>
                <a:cubicBezTo>
                  <a:pt x="7872270" y="-85581"/>
                  <a:pt x="8063293" y="27696"/>
                  <a:pt x="8183880" y="0"/>
                </a:cubicBezTo>
                <a:cubicBezTo>
                  <a:pt x="8304467" y="-27696"/>
                  <a:pt x="8383927" y="26384"/>
                  <a:pt x="8572500" y="0"/>
                </a:cubicBezTo>
                <a:cubicBezTo>
                  <a:pt x="8761073" y="-26384"/>
                  <a:pt x="8949093" y="22313"/>
                  <a:pt x="9144000" y="0"/>
                </a:cubicBezTo>
                <a:cubicBezTo>
                  <a:pt x="9182346" y="173387"/>
                  <a:pt x="9127395" y="209063"/>
                  <a:pt x="9144000" y="365760"/>
                </a:cubicBezTo>
                <a:cubicBezTo>
                  <a:pt x="9160605" y="522457"/>
                  <a:pt x="9139259" y="688360"/>
                  <a:pt x="9144000" y="937260"/>
                </a:cubicBezTo>
                <a:cubicBezTo>
                  <a:pt x="9148741" y="1186160"/>
                  <a:pt x="9095533" y="1374867"/>
                  <a:pt x="9144000" y="1508760"/>
                </a:cubicBezTo>
                <a:cubicBezTo>
                  <a:pt x="9192467" y="1642653"/>
                  <a:pt x="9110716" y="1959604"/>
                  <a:pt x="9144000" y="2217420"/>
                </a:cubicBezTo>
                <a:cubicBezTo>
                  <a:pt x="9177284" y="2475236"/>
                  <a:pt x="9084099" y="2538040"/>
                  <a:pt x="9144000" y="2720340"/>
                </a:cubicBezTo>
                <a:cubicBezTo>
                  <a:pt x="9203901" y="2902640"/>
                  <a:pt x="9133971" y="3046688"/>
                  <a:pt x="9144000" y="3223260"/>
                </a:cubicBezTo>
                <a:cubicBezTo>
                  <a:pt x="9154029" y="3399832"/>
                  <a:pt x="9071088" y="3612812"/>
                  <a:pt x="9144000" y="3863340"/>
                </a:cubicBezTo>
                <a:cubicBezTo>
                  <a:pt x="9216912" y="4113868"/>
                  <a:pt x="9122660" y="4082848"/>
                  <a:pt x="9144000" y="4229100"/>
                </a:cubicBezTo>
                <a:cubicBezTo>
                  <a:pt x="9165340" y="4375352"/>
                  <a:pt x="9074140" y="4622029"/>
                  <a:pt x="9144000" y="4869180"/>
                </a:cubicBezTo>
                <a:cubicBezTo>
                  <a:pt x="9213860" y="5116331"/>
                  <a:pt x="9127067" y="5317291"/>
                  <a:pt x="9144000" y="5440680"/>
                </a:cubicBezTo>
                <a:cubicBezTo>
                  <a:pt x="9160933" y="5564069"/>
                  <a:pt x="9134057" y="5663186"/>
                  <a:pt x="9144000" y="5875020"/>
                </a:cubicBezTo>
                <a:cubicBezTo>
                  <a:pt x="9153943" y="6086854"/>
                  <a:pt x="9037223" y="6515451"/>
                  <a:pt x="9144000" y="6858000"/>
                </a:cubicBezTo>
                <a:cubicBezTo>
                  <a:pt x="8916454" y="6911691"/>
                  <a:pt x="8882287" y="6821062"/>
                  <a:pt x="8663940" y="6858000"/>
                </a:cubicBezTo>
                <a:cubicBezTo>
                  <a:pt x="8445593" y="6894938"/>
                  <a:pt x="8153703" y="6831538"/>
                  <a:pt x="8001000" y="6858000"/>
                </a:cubicBezTo>
                <a:cubicBezTo>
                  <a:pt x="7848297" y="6884462"/>
                  <a:pt x="7582803" y="6797010"/>
                  <a:pt x="7338060" y="6858000"/>
                </a:cubicBezTo>
                <a:cubicBezTo>
                  <a:pt x="7093317" y="6918990"/>
                  <a:pt x="6837277" y="6804737"/>
                  <a:pt x="6675120" y="6858000"/>
                </a:cubicBezTo>
                <a:cubicBezTo>
                  <a:pt x="6512963" y="6911263"/>
                  <a:pt x="6473909" y="6835031"/>
                  <a:pt x="6286500" y="6858000"/>
                </a:cubicBezTo>
                <a:cubicBezTo>
                  <a:pt x="6099091" y="6880969"/>
                  <a:pt x="5932731" y="6838100"/>
                  <a:pt x="5715000" y="6858000"/>
                </a:cubicBezTo>
                <a:cubicBezTo>
                  <a:pt x="5497269" y="6877900"/>
                  <a:pt x="5490861" y="6855052"/>
                  <a:pt x="5417820" y="6858000"/>
                </a:cubicBezTo>
                <a:cubicBezTo>
                  <a:pt x="5344779" y="6860948"/>
                  <a:pt x="4905948" y="6794906"/>
                  <a:pt x="4663440" y="6858000"/>
                </a:cubicBezTo>
                <a:cubicBezTo>
                  <a:pt x="4420932" y="6921094"/>
                  <a:pt x="4433188" y="6829329"/>
                  <a:pt x="4274820" y="6858000"/>
                </a:cubicBezTo>
                <a:cubicBezTo>
                  <a:pt x="4116452" y="6886671"/>
                  <a:pt x="3763991" y="6777294"/>
                  <a:pt x="3520440" y="6858000"/>
                </a:cubicBezTo>
                <a:cubicBezTo>
                  <a:pt x="3276889" y="6938706"/>
                  <a:pt x="3191005" y="6800055"/>
                  <a:pt x="2948940" y="6858000"/>
                </a:cubicBezTo>
                <a:cubicBezTo>
                  <a:pt x="2706875" y="6915945"/>
                  <a:pt x="2492329" y="6830233"/>
                  <a:pt x="2194560" y="6858000"/>
                </a:cubicBezTo>
                <a:cubicBezTo>
                  <a:pt x="1896791" y="6885767"/>
                  <a:pt x="1732889" y="6842717"/>
                  <a:pt x="1531620" y="6858000"/>
                </a:cubicBezTo>
                <a:cubicBezTo>
                  <a:pt x="1330351" y="6873283"/>
                  <a:pt x="1181998" y="6787058"/>
                  <a:pt x="868680" y="6858000"/>
                </a:cubicBezTo>
                <a:cubicBezTo>
                  <a:pt x="555362" y="6928942"/>
                  <a:pt x="350339" y="6844462"/>
                  <a:pt x="0" y="6858000"/>
                </a:cubicBezTo>
                <a:cubicBezTo>
                  <a:pt x="-73100" y="6587860"/>
                  <a:pt x="59205" y="6513977"/>
                  <a:pt x="0" y="6217920"/>
                </a:cubicBezTo>
                <a:cubicBezTo>
                  <a:pt x="-59205" y="5921863"/>
                  <a:pt x="34555" y="5883011"/>
                  <a:pt x="0" y="5577840"/>
                </a:cubicBezTo>
                <a:cubicBezTo>
                  <a:pt x="-34555" y="5272669"/>
                  <a:pt x="65662" y="5250236"/>
                  <a:pt x="0" y="5006340"/>
                </a:cubicBezTo>
                <a:cubicBezTo>
                  <a:pt x="-65662" y="4762444"/>
                  <a:pt x="69983" y="4593839"/>
                  <a:pt x="0" y="4366260"/>
                </a:cubicBezTo>
                <a:cubicBezTo>
                  <a:pt x="-69983" y="4138681"/>
                  <a:pt x="51756" y="4079085"/>
                  <a:pt x="0" y="3931920"/>
                </a:cubicBezTo>
                <a:cubicBezTo>
                  <a:pt x="-51756" y="3784755"/>
                  <a:pt x="34384" y="3738142"/>
                  <a:pt x="0" y="3566160"/>
                </a:cubicBezTo>
                <a:cubicBezTo>
                  <a:pt x="-34384" y="3394178"/>
                  <a:pt x="6363" y="3096524"/>
                  <a:pt x="0" y="2926080"/>
                </a:cubicBezTo>
                <a:cubicBezTo>
                  <a:pt x="-6363" y="2755636"/>
                  <a:pt x="16770" y="2371102"/>
                  <a:pt x="0" y="2217420"/>
                </a:cubicBezTo>
                <a:cubicBezTo>
                  <a:pt x="-16770" y="2063738"/>
                  <a:pt x="12687" y="1815430"/>
                  <a:pt x="0" y="1714500"/>
                </a:cubicBezTo>
                <a:cubicBezTo>
                  <a:pt x="-12687" y="1613570"/>
                  <a:pt x="49047" y="1312814"/>
                  <a:pt x="0" y="1143000"/>
                </a:cubicBezTo>
                <a:cubicBezTo>
                  <a:pt x="-49047" y="973186"/>
                  <a:pt x="45458" y="413745"/>
                  <a:pt x="0" y="0"/>
                </a:cubicBezTo>
                <a:close/>
              </a:path>
              <a:path w="9144000" h="6858000" stroke="0" extrusionOk="0">
                <a:moveTo>
                  <a:pt x="0" y="0"/>
                </a:moveTo>
                <a:cubicBezTo>
                  <a:pt x="133319" y="-76190"/>
                  <a:pt x="442429" y="51475"/>
                  <a:pt x="662940" y="0"/>
                </a:cubicBezTo>
                <a:cubicBezTo>
                  <a:pt x="883451" y="-51475"/>
                  <a:pt x="1253603" y="67439"/>
                  <a:pt x="1417320" y="0"/>
                </a:cubicBezTo>
                <a:cubicBezTo>
                  <a:pt x="1581037" y="-67439"/>
                  <a:pt x="1766447" y="17090"/>
                  <a:pt x="2080260" y="0"/>
                </a:cubicBezTo>
                <a:cubicBezTo>
                  <a:pt x="2394073" y="-17090"/>
                  <a:pt x="2249144" y="26477"/>
                  <a:pt x="2377440" y="0"/>
                </a:cubicBezTo>
                <a:cubicBezTo>
                  <a:pt x="2505736" y="-26477"/>
                  <a:pt x="2912797" y="51862"/>
                  <a:pt x="3131820" y="0"/>
                </a:cubicBezTo>
                <a:cubicBezTo>
                  <a:pt x="3350843" y="-51862"/>
                  <a:pt x="3473953" y="19084"/>
                  <a:pt x="3703320" y="0"/>
                </a:cubicBezTo>
                <a:cubicBezTo>
                  <a:pt x="3932687" y="-19084"/>
                  <a:pt x="4058578" y="15743"/>
                  <a:pt x="4366260" y="0"/>
                </a:cubicBezTo>
                <a:cubicBezTo>
                  <a:pt x="4673942" y="-15743"/>
                  <a:pt x="4724121" y="6260"/>
                  <a:pt x="4846320" y="0"/>
                </a:cubicBezTo>
                <a:cubicBezTo>
                  <a:pt x="4968519" y="-6260"/>
                  <a:pt x="5136896" y="48868"/>
                  <a:pt x="5417820" y="0"/>
                </a:cubicBezTo>
                <a:cubicBezTo>
                  <a:pt x="5698744" y="-48868"/>
                  <a:pt x="5675696" y="21710"/>
                  <a:pt x="5897880" y="0"/>
                </a:cubicBezTo>
                <a:cubicBezTo>
                  <a:pt x="6120064" y="-21710"/>
                  <a:pt x="6210317" y="9822"/>
                  <a:pt x="6377940" y="0"/>
                </a:cubicBezTo>
                <a:cubicBezTo>
                  <a:pt x="6545563" y="-9822"/>
                  <a:pt x="6684630" y="37170"/>
                  <a:pt x="6766560" y="0"/>
                </a:cubicBezTo>
                <a:cubicBezTo>
                  <a:pt x="6848490" y="-37170"/>
                  <a:pt x="7170724" y="5805"/>
                  <a:pt x="7429500" y="0"/>
                </a:cubicBezTo>
                <a:cubicBezTo>
                  <a:pt x="7688276" y="-5805"/>
                  <a:pt x="7683439" y="24243"/>
                  <a:pt x="7909560" y="0"/>
                </a:cubicBezTo>
                <a:cubicBezTo>
                  <a:pt x="8135681" y="-24243"/>
                  <a:pt x="8437360" y="37644"/>
                  <a:pt x="8572500" y="0"/>
                </a:cubicBezTo>
                <a:cubicBezTo>
                  <a:pt x="8707640" y="-37644"/>
                  <a:pt x="8916329" y="19582"/>
                  <a:pt x="9144000" y="0"/>
                </a:cubicBezTo>
                <a:cubicBezTo>
                  <a:pt x="9206856" y="349519"/>
                  <a:pt x="9115654" y="564581"/>
                  <a:pt x="9144000" y="708660"/>
                </a:cubicBezTo>
                <a:cubicBezTo>
                  <a:pt x="9172346" y="852739"/>
                  <a:pt x="9137467" y="970126"/>
                  <a:pt x="9144000" y="1074420"/>
                </a:cubicBezTo>
                <a:cubicBezTo>
                  <a:pt x="9150533" y="1178714"/>
                  <a:pt x="9107304" y="1499989"/>
                  <a:pt x="9144000" y="1714500"/>
                </a:cubicBezTo>
                <a:cubicBezTo>
                  <a:pt x="9180696" y="1929011"/>
                  <a:pt x="9143856" y="2107449"/>
                  <a:pt x="9144000" y="2286000"/>
                </a:cubicBezTo>
                <a:cubicBezTo>
                  <a:pt x="9144144" y="2464551"/>
                  <a:pt x="9125462" y="2785731"/>
                  <a:pt x="9144000" y="2926080"/>
                </a:cubicBezTo>
                <a:cubicBezTo>
                  <a:pt x="9162538" y="3066429"/>
                  <a:pt x="9107110" y="3229864"/>
                  <a:pt x="9144000" y="3497580"/>
                </a:cubicBezTo>
                <a:cubicBezTo>
                  <a:pt x="9180890" y="3765296"/>
                  <a:pt x="9113809" y="3762924"/>
                  <a:pt x="9144000" y="3863340"/>
                </a:cubicBezTo>
                <a:cubicBezTo>
                  <a:pt x="9174191" y="3963756"/>
                  <a:pt x="9137738" y="4157305"/>
                  <a:pt x="9144000" y="4297680"/>
                </a:cubicBezTo>
                <a:cubicBezTo>
                  <a:pt x="9150262" y="4438055"/>
                  <a:pt x="9114987" y="4653650"/>
                  <a:pt x="9144000" y="4800600"/>
                </a:cubicBezTo>
                <a:cubicBezTo>
                  <a:pt x="9173013" y="4947550"/>
                  <a:pt x="9103394" y="5075622"/>
                  <a:pt x="9144000" y="5234940"/>
                </a:cubicBezTo>
                <a:cubicBezTo>
                  <a:pt x="9184606" y="5394258"/>
                  <a:pt x="9131980" y="5601232"/>
                  <a:pt x="9144000" y="5737860"/>
                </a:cubicBezTo>
                <a:cubicBezTo>
                  <a:pt x="9156020" y="5874488"/>
                  <a:pt x="9097053" y="6053629"/>
                  <a:pt x="9144000" y="6240780"/>
                </a:cubicBezTo>
                <a:cubicBezTo>
                  <a:pt x="9190947" y="6427931"/>
                  <a:pt x="9137306" y="6658832"/>
                  <a:pt x="9144000" y="6858000"/>
                </a:cubicBezTo>
                <a:cubicBezTo>
                  <a:pt x="8781450" y="6914618"/>
                  <a:pt x="8664084" y="6822124"/>
                  <a:pt x="8389620" y="6858000"/>
                </a:cubicBezTo>
                <a:cubicBezTo>
                  <a:pt x="8115156" y="6893876"/>
                  <a:pt x="8156860" y="6827086"/>
                  <a:pt x="8001000" y="6858000"/>
                </a:cubicBezTo>
                <a:cubicBezTo>
                  <a:pt x="7845140" y="6888914"/>
                  <a:pt x="7660468" y="6801235"/>
                  <a:pt x="7429500" y="6858000"/>
                </a:cubicBezTo>
                <a:cubicBezTo>
                  <a:pt x="7198532" y="6914765"/>
                  <a:pt x="7201280" y="6838215"/>
                  <a:pt x="7040880" y="6858000"/>
                </a:cubicBezTo>
                <a:cubicBezTo>
                  <a:pt x="6880480" y="6877785"/>
                  <a:pt x="6837811" y="6857474"/>
                  <a:pt x="6652260" y="6858000"/>
                </a:cubicBezTo>
                <a:cubicBezTo>
                  <a:pt x="6466709" y="6858526"/>
                  <a:pt x="6290366" y="6819459"/>
                  <a:pt x="6172200" y="6858000"/>
                </a:cubicBezTo>
                <a:cubicBezTo>
                  <a:pt x="6054034" y="6896541"/>
                  <a:pt x="5742948" y="6793025"/>
                  <a:pt x="5600700" y="6858000"/>
                </a:cubicBezTo>
                <a:cubicBezTo>
                  <a:pt x="5458452" y="6922975"/>
                  <a:pt x="5064947" y="6828138"/>
                  <a:pt x="4846320" y="6858000"/>
                </a:cubicBezTo>
                <a:cubicBezTo>
                  <a:pt x="4627693" y="6887862"/>
                  <a:pt x="4494187" y="6831656"/>
                  <a:pt x="4366260" y="6858000"/>
                </a:cubicBezTo>
                <a:cubicBezTo>
                  <a:pt x="4238333" y="6884344"/>
                  <a:pt x="3917774" y="6850729"/>
                  <a:pt x="3703320" y="6858000"/>
                </a:cubicBezTo>
                <a:cubicBezTo>
                  <a:pt x="3488866" y="6865271"/>
                  <a:pt x="3300357" y="6790421"/>
                  <a:pt x="3131820" y="6858000"/>
                </a:cubicBezTo>
                <a:cubicBezTo>
                  <a:pt x="2963283" y="6925579"/>
                  <a:pt x="2828532" y="6811265"/>
                  <a:pt x="2651760" y="6858000"/>
                </a:cubicBezTo>
                <a:cubicBezTo>
                  <a:pt x="2474988" y="6904735"/>
                  <a:pt x="2348090" y="6807320"/>
                  <a:pt x="2080260" y="6858000"/>
                </a:cubicBezTo>
                <a:cubicBezTo>
                  <a:pt x="1812430" y="6908680"/>
                  <a:pt x="1654517" y="6849331"/>
                  <a:pt x="1417320" y="6858000"/>
                </a:cubicBezTo>
                <a:cubicBezTo>
                  <a:pt x="1180123" y="6866669"/>
                  <a:pt x="922840" y="6822268"/>
                  <a:pt x="662940" y="6858000"/>
                </a:cubicBezTo>
                <a:cubicBezTo>
                  <a:pt x="403040" y="6893732"/>
                  <a:pt x="271158" y="6785459"/>
                  <a:pt x="0" y="6858000"/>
                </a:cubicBezTo>
                <a:cubicBezTo>
                  <a:pt x="-41303" y="6625871"/>
                  <a:pt x="24940" y="6529207"/>
                  <a:pt x="0" y="6286500"/>
                </a:cubicBezTo>
                <a:cubicBezTo>
                  <a:pt x="-24940" y="6043793"/>
                  <a:pt x="44073" y="6047557"/>
                  <a:pt x="0" y="5852160"/>
                </a:cubicBezTo>
                <a:cubicBezTo>
                  <a:pt x="-44073" y="5656763"/>
                  <a:pt x="45196" y="5365325"/>
                  <a:pt x="0" y="5143500"/>
                </a:cubicBezTo>
                <a:cubicBezTo>
                  <a:pt x="-45196" y="4921675"/>
                  <a:pt x="38522" y="4960479"/>
                  <a:pt x="0" y="4777740"/>
                </a:cubicBezTo>
                <a:cubicBezTo>
                  <a:pt x="-38522" y="4595001"/>
                  <a:pt x="47660" y="4519871"/>
                  <a:pt x="0" y="4343400"/>
                </a:cubicBezTo>
                <a:cubicBezTo>
                  <a:pt x="-47660" y="4166929"/>
                  <a:pt x="11094" y="4060374"/>
                  <a:pt x="0" y="3977640"/>
                </a:cubicBezTo>
                <a:cubicBezTo>
                  <a:pt x="-11094" y="3894906"/>
                  <a:pt x="2040" y="3707116"/>
                  <a:pt x="0" y="3543300"/>
                </a:cubicBezTo>
                <a:cubicBezTo>
                  <a:pt x="-2040" y="3379484"/>
                  <a:pt x="376" y="3338551"/>
                  <a:pt x="0" y="3177540"/>
                </a:cubicBezTo>
                <a:cubicBezTo>
                  <a:pt x="-376" y="3016529"/>
                  <a:pt x="51011" y="2706507"/>
                  <a:pt x="0" y="2537460"/>
                </a:cubicBezTo>
                <a:cubicBezTo>
                  <a:pt x="-51011" y="2368413"/>
                  <a:pt x="72449" y="2101947"/>
                  <a:pt x="0" y="1897380"/>
                </a:cubicBezTo>
                <a:cubicBezTo>
                  <a:pt x="-72449" y="1692813"/>
                  <a:pt x="4251" y="1576487"/>
                  <a:pt x="0" y="1394460"/>
                </a:cubicBezTo>
                <a:cubicBezTo>
                  <a:pt x="-4251" y="1212433"/>
                  <a:pt x="41122" y="958194"/>
                  <a:pt x="0" y="754380"/>
                </a:cubicBezTo>
                <a:cubicBezTo>
                  <a:pt x="-41122" y="550566"/>
                  <a:pt x="27450" y="173235"/>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EE369-BB66-4AC2-88C5-55329BFE60D2}"/>
              </a:ext>
            </a:extLst>
          </p:cNvPr>
          <p:cNvSpPr txBox="1"/>
          <p:nvPr/>
        </p:nvSpPr>
        <p:spPr>
          <a:xfrm>
            <a:off x="589867" y="1627513"/>
            <a:ext cx="8878665" cy="5262979"/>
          </a:xfrm>
          <a:prstGeom prst="rect">
            <a:avLst/>
          </a:prstGeom>
          <a:noFill/>
        </p:spPr>
        <p:txBody>
          <a:bodyPr wrap="square" rtlCol="0">
            <a:spAutoFit/>
          </a:bodyPr>
          <a:lstStyle/>
          <a:p>
            <a:pPr marL="502920" indent="-502920">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Print off the GDP Shopping Spree for each student.</a:t>
            </a:r>
          </a:p>
          <a:p>
            <a:pPr marL="502920" indent="-502920">
              <a:buFont typeface="Arial" panose="020B0604020202020204" pitchFamily="34" charset="0"/>
              <a:buChar char="•"/>
            </a:pPr>
            <a:endParaRPr lang="en-US" sz="2400" dirty="0">
              <a:latin typeface="KG First Time In Forever" panose="02000506000000020003" pitchFamily="2" charset="0"/>
              <a:ea typeface="KBScaredStraight" panose="02000603000000000000" pitchFamily="2" charset="0"/>
            </a:endParaRPr>
          </a:p>
          <a:p>
            <a:pPr marL="502920" indent="-502920">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The students will </a:t>
            </a:r>
            <a:r>
              <a:rPr lang="en-US" sz="2400" dirty="0">
                <a:ln w="0"/>
                <a:latin typeface="KG First Time In Forever" panose="02000506000000020003" pitchFamily="2" charset="0"/>
                <a:ea typeface="KBScaredStraight" panose="02000603000000000000" pitchFamily="2" charset="0"/>
                <a:cs typeface="Arial" panose="020B0604020202020204" pitchFamily="34" charset="0"/>
              </a:rPr>
              <a:t>imagine that they are a country who is “shopping” for productive resources in order to boost economic strength. </a:t>
            </a:r>
          </a:p>
          <a:p>
            <a:pPr marL="502920" indent="-502920">
              <a:buFont typeface="Arial" panose="020B0604020202020204" pitchFamily="34" charset="0"/>
              <a:buChar char="•"/>
            </a:pPr>
            <a:endParaRPr lang="en-US" sz="2400" dirty="0">
              <a:ln w="0"/>
              <a:latin typeface="KG First Time In Forever" panose="02000506000000020003" pitchFamily="2" charset="0"/>
              <a:ea typeface="KBScaredStraight" panose="02000603000000000000" pitchFamily="2" charset="0"/>
              <a:cs typeface="Arial" panose="020B0604020202020204" pitchFamily="34" charset="0"/>
            </a:endParaRPr>
          </a:p>
          <a:p>
            <a:pPr marL="502920" indent="-502920">
              <a:buFont typeface="Arial" panose="020B0604020202020204" pitchFamily="34" charset="0"/>
              <a:buChar char="•"/>
            </a:pPr>
            <a:r>
              <a:rPr lang="en-US" sz="2400" dirty="0">
                <a:ln w="0"/>
                <a:latin typeface="KG First Time In Forever" panose="02000506000000020003" pitchFamily="2" charset="0"/>
                <a:ea typeface="KBScaredStraight" panose="02000603000000000000" pitchFamily="2" charset="0"/>
                <a:cs typeface="Arial" panose="020B0604020202020204" pitchFamily="34" charset="0"/>
              </a:rPr>
              <a:t>The students will write statements about which resources they would choose to “buy” and then explain their answers. *The students should challenge themselves to write at least three things for each section.</a:t>
            </a:r>
          </a:p>
          <a:p>
            <a:pPr marL="502920" indent="-502920">
              <a:buFont typeface="Arial" panose="020B0604020202020204" pitchFamily="34" charset="0"/>
              <a:buChar char="•"/>
            </a:pPr>
            <a:endParaRPr lang="en-US" sz="2400" dirty="0">
              <a:ln w="0"/>
              <a:latin typeface="KG First Time In Forever" panose="02000506000000020003" pitchFamily="2" charset="0"/>
              <a:ea typeface="KBScaredStraight" panose="02000603000000000000" pitchFamily="2" charset="0"/>
              <a:cs typeface="Arial" panose="020B0604020202020204" pitchFamily="34" charset="0"/>
            </a:endParaRPr>
          </a:p>
          <a:p>
            <a:pPr marL="502920" indent="-502920">
              <a:buFont typeface="Arial" panose="020B0604020202020204" pitchFamily="34" charset="0"/>
              <a:buChar char="•"/>
            </a:pPr>
            <a:r>
              <a:rPr lang="en-US" sz="2400" b="1" dirty="0">
                <a:ln w="0"/>
                <a:latin typeface="KG First Time In Forever" panose="02000506000000020003" pitchFamily="2" charset="0"/>
                <a:ea typeface="KBScaredStraight" panose="02000603000000000000" pitchFamily="2" charset="0"/>
                <a:cs typeface="Arial" panose="020B0604020202020204" pitchFamily="34" charset="0"/>
              </a:rPr>
              <a:t>Example</a:t>
            </a:r>
            <a:r>
              <a:rPr lang="en-US" sz="2400" dirty="0">
                <a:ln w="0"/>
                <a:latin typeface="KG First Time In Forever" panose="02000506000000020003" pitchFamily="2" charset="0"/>
                <a:ea typeface="KBScaredStraight" panose="02000603000000000000" pitchFamily="2" charset="0"/>
                <a:cs typeface="Arial" panose="020B0604020202020204" pitchFamily="34" charset="0"/>
              </a:rPr>
              <a:t>: Natural Resources – Hydroelectricity because alternative energy sources are in high demand and could be exported to boost the economy.</a:t>
            </a:r>
            <a:endParaRPr lang="en-US" sz="2400" dirty="0">
              <a:latin typeface="KG First Time In Forever" panose="02000506000000020003" pitchFamily="2" charset="0"/>
              <a:ea typeface="KBScaredStraight" panose="02000603000000000000" pitchFamily="2" charset="0"/>
            </a:endParaRPr>
          </a:p>
        </p:txBody>
      </p:sp>
      <p:pic>
        <p:nvPicPr>
          <p:cNvPr id="13" name="Picture 12" descr="A close up of a logo&#10;&#10;Description automatically generated">
            <a:extLst>
              <a:ext uri="{FF2B5EF4-FFF2-40B4-BE49-F238E27FC236}">
                <a16:creationId xmlns:a16="http://schemas.microsoft.com/office/drawing/2014/main" id="{676620A3-9AD0-41BB-8E5B-117F1E3430AB}"/>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0" y="672678"/>
            <a:ext cx="585216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1" y="551975"/>
            <a:ext cx="484619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TEACHER info</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4" name="TextBox 13">
            <a:extLst>
              <a:ext uri="{FF2B5EF4-FFF2-40B4-BE49-F238E27FC236}">
                <a16:creationId xmlns:a16="http://schemas.microsoft.com/office/drawing/2014/main" id="{59979AEA-51D2-472A-B026-328DFF9378D2}"/>
              </a:ext>
            </a:extLst>
          </p:cNvPr>
          <p:cNvSpPr txBox="1"/>
          <p:nvPr/>
        </p:nvSpPr>
        <p:spPr>
          <a:xfrm>
            <a:off x="0" y="7545315"/>
            <a:ext cx="1989938" cy="261610"/>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Brain Wrinkles</a:t>
            </a:r>
          </a:p>
        </p:txBody>
      </p:sp>
    </p:spTree>
    <p:extLst>
      <p:ext uri="{BB962C8B-B14F-4D97-AF65-F5344CB8AC3E}">
        <p14:creationId xmlns:p14="http://schemas.microsoft.com/office/powerpoint/2010/main" val="3200949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80202"/>
            <a:ext cx="9601200" cy="7315200"/>
          </a:xfrm>
          <a:custGeom>
            <a:avLst/>
            <a:gdLst>
              <a:gd name="connsiteX0" fmla="*/ 0 w 9601200"/>
              <a:gd name="connsiteY0" fmla="*/ 0 h 7315200"/>
              <a:gd name="connsiteX1" fmla="*/ 564776 w 9601200"/>
              <a:gd name="connsiteY1" fmla="*/ 0 h 7315200"/>
              <a:gd name="connsiteX2" fmla="*/ 937529 w 9601200"/>
              <a:gd name="connsiteY2" fmla="*/ 0 h 7315200"/>
              <a:gd name="connsiteX3" fmla="*/ 1502305 w 9601200"/>
              <a:gd name="connsiteY3" fmla="*/ 0 h 7315200"/>
              <a:gd name="connsiteX4" fmla="*/ 1971070 w 9601200"/>
              <a:gd name="connsiteY4" fmla="*/ 0 h 7315200"/>
              <a:gd name="connsiteX5" fmla="*/ 2247810 w 9601200"/>
              <a:gd name="connsiteY5" fmla="*/ 0 h 7315200"/>
              <a:gd name="connsiteX6" fmla="*/ 2716575 w 9601200"/>
              <a:gd name="connsiteY6" fmla="*/ 0 h 7315200"/>
              <a:gd name="connsiteX7" fmla="*/ 2993315 w 9601200"/>
              <a:gd name="connsiteY7" fmla="*/ 0 h 7315200"/>
              <a:gd name="connsiteX8" fmla="*/ 3270056 w 9601200"/>
              <a:gd name="connsiteY8" fmla="*/ 0 h 7315200"/>
              <a:gd name="connsiteX9" fmla="*/ 3834832 w 9601200"/>
              <a:gd name="connsiteY9" fmla="*/ 0 h 7315200"/>
              <a:gd name="connsiteX10" fmla="*/ 4111573 w 9601200"/>
              <a:gd name="connsiteY10" fmla="*/ 0 h 7315200"/>
              <a:gd name="connsiteX11" fmla="*/ 4868373 w 9601200"/>
              <a:gd name="connsiteY11" fmla="*/ 0 h 7315200"/>
              <a:gd name="connsiteX12" fmla="*/ 5337138 w 9601200"/>
              <a:gd name="connsiteY12" fmla="*/ 0 h 7315200"/>
              <a:gd name="connsiteX13" fmla="*/ 5709890 w 9601200"/>
              <a:gd name="connsiteY13" fmla="*/ 0 h 7315200"/>
              <a:gd name="connsiteX14" fmla="*/ 6274667 w 9601200"/>
              <a:gd name="connsiteY14" fmla="*/ 0 h 7315200"/>
              <a:gd name="connsiteX15" fmla="*/ 6551407 w 9601200"/>
              <a:gd name="connsiteY15" fmla="*/ 0 h 7315200"/>
              <a:gd name="connsiteX16" fmla="*/ 7116184 w 9601200"/>
              <a:gd name="connsiteY16" fmla="*/ 0 h 7315200"/>
              <a:gd name="connsiteX17" fmla="*/ 7680960 w 9601200"/>
              <a:gd name="connsiteY17" fmla="*/ 0 h 7315200"/>
              <a:gd name="connsiteX18" fmla="*/ 8245736 w 9601200"/>
              <a:gd name="connsiteY18" fmla="*/ 0 h 7315200"/>
              <a:gd name="connsiteX19" fmla="*/ 8906525 w 9601200"/>
              <a:gd name="connsiteY19" fmla="*/ 0 h 7315200"/>
              <a:gd name="connsiteX20" fmla="*/ 9601200 w 9601200"/>
              <a:gd name="connsiteY20" fmla="*/ 0 h 7315200"/>
              <a:gd name="connsiteX21" fmla="*/ 9601200 w 9601200"/>
              <a:gd name="connsiteY21" fmla="*/ 635860 h 7315200"/>
              <a:gd name="connsiteX22" fmla="*/ 9601200 w 9601200"/>
              <a:gd name="connsiteY22" fmla="*/ 979111 h 7315200"/>
              <a:gd name="connsiteX23" fmla="*/ 9601200 w 9601200"/>
              <a:gd name="connsiteY23" fmla="*/ 1614971 h 7315200"/>
              <a:gd name="connsiteX24" fmla="*/ 9601200 w 9601200"/>
              <a:gd name="connsiteY24" fmla="*/ 2177679 h 7315200"/>
              <a:gd name="connsiteX25" fmla="*/ 9601200 w 9601200"/>
              <a:gd name="connsiteY25" fmla="*/ 2594082 h 7315200"/>
              <a:gd name="connsiteX26" fmla="*/ 9601200 w 9601200"/>
              <a:gd name="connsiteY26" fmla="*/ 3083638 h 7315200"/>
              <a:gd name="connsiteX27" fmla="*/ 9601200 w 9601200"/>
              <a:gd name="connsiteY27" fmla="*/ 3573194 h 7315200"/>
              <a:gd name="connsiteX28" fmla="*/ 9601200 w 9601200"/>
              <a:gd name="connsiteY28" fmla="*/ 3989598 h 7315200"/>
              <a:gd name="connsiteX29" fmla="*/ 9601200 w 9601200"/>
              <a:gd name="connsiteY29" fmla="*/ 4406001 h 7315200"/>
              <a:gd name="connsiteX30" fmla="*/ 9601200 w 9601200"/>
              <a:gd name="connsiteY30" fmla="*/ 4895557 h 7315200"/>
              <a:gd name="connsiteX31" fmla="*/ 9601200 w 9601200"/>
              <a:gd name="connsiteY31" fmla="*/ 5604569 h 7315200"/>
              <a:gd name="connsiteX32" fmla="*/ 9601200 w 9601200"/>
              <a:gd name="connsiteY32" fmla="*/ 5947820 h 7315200"/>
              <a:gd name="connsiteX33" fmla="*/ 9601200 w 9601200"/>
              <a:gd name="connsiteY33" fmla="*/ 6656832 h 7315200"/>
              <a:gd name="connsiteX34" fmla="*/ 9601200 w 9601200"/>
              <a:gd name="connsiteY34" fmla="*/ 7315200 h 7315200"/>
              <a:gd name="connsiteX35" fmla="*/ 9132436 w 9601200"/>
              <a:gd name="connsiteY35" fmla="*/ 7315200 h 7315200"/>
              <a:gd name="connsiteX36" fmla="*/ 8375635 w 9601200"/>
              <a:gd name="connsiteY36" fmla="*/ 7315200 h 7315200"/>
              <a:gd name="connsiteX37" fmla="*/ 7810859 w 9601200"/>
              <a:gd name="connsiteY37" fmla="*/ 7315200 h 7315200"/>
              <a:gd name="connsiteX38" fmla="*/ 7054058 w 9601200"/>
              <a:gd name="connsiteY38" fmla="*/ 7315200 h 7315200"/>
              <a:gd name="connsiteX39" fmla="*/ 6393270 w 9601200"/>
              <a:gd name="connsiteY39" fmla="*/ 7315200 h 7315200"/>
              <a:gd name="connsiteX40" fmla="*/ 5732481 w 9601200"/>
              <a:gd name="connsiteY40" fmla="*/ 7315200 h 7315200"/>
              <a:gd name="connsiteX41" fmla="*/ 5071693 w 9601200"/>
              <a:gd name="connsiteY41" fmla="*/ 7315200 h 7315200"/>
              <a:gd name="connsiteX42" fmla="*/ 4410904 w 9601200"/>
              <a:gd name="connsiteY42" fmla="*/ 7315200 h 7315200"/>
              <a:gd name="connsiteX43" fmla="*/ 3654104 w 9601200"/>
              <a:gd name="connsiteY43" fmla="*/ 7315200 h 7315200"/>
              <a:gd name="connsiteX44" fmla="*/ 3185339 w 9601200"/>
              <a:gd name="connsiteY44" fmla="*/ 7315200 h 7315200"/>
              <a:gd name="connsiteX45" fmla="*/ 2524551 w 9601200"/>
              <a:gd name="connsiteY45" fmla="*/ 7315200 h 7315200"/>
              <a:gd name="connsiteX46" fmla="*/ 1959774 w 9601200"/>
              <a:gd name="connsiteY46" fmla="*/ 7315200 h 7315200"/>
              <a:gd name="connsiteX47" fmla="*/ 1683034 w 9601200"/>
              <a:gd name="connsiteY47" fmla="*/ 7315200 h 7315200"/>
              <a:gd name="connsiteX48" fmla="*/ 926233 w 9601200"/>
              <a:gd name="connsiteY48" fmla="*/ 7315200 h 7315200"/>
              <a:gd name="connsiteX49" fmla="*/ 553481 w 9601200"/>
              <a:gd name="connsiteY49" fmla="*/ 7315200 h 7315200"/>
              <a:gd name="connsiteX50" fmla="*/ 0 w 9601200"/>
              <a:gd name="connsiteY50" fmla="*/ 7315200 h 7315200"/>
              <a:gd name="connsiteX51" fmla="*/ 0 w 9601200"/>
              <a:gd name="connsiteY51" fmla="*/ 6606188 h 7315200"/>
              <a:gd name="connsiteX52" fmla="*/ 0 w 9601200"/>
              <a:gd name="connsiteY52" fmla="*/ 5897177 h 7315200"/>
              <a:gd name="connsiteX53" fmla="*/ 0 w 9601200"/>
              <a:gd name="connsiteY53" fmla="*/ 5334469 h 7315200"/>
              <a:gd name="connsiteX54" fmla="*/ 0 w 9601200"/>
              <a:gd name="connsiteY54" fmla="*/ 4625457 h 7315200"/>
              <a:gd name="connsiteX55" fmla="*/ 0 w 9601200"/>
              <a:gd name="connsiteY55" fmla="*/ 4282206 h 7315200"/>
              <a:gd name="connsiteX56" fmla="*/ 0 w 9601200"/>
              <a:gd name="connsiteY56" fmla="*/ 3719498 h 7315200"/>
              <a:gd name="connsiteX57" fmla="*/ 0 w 9601200"/>
              <a:gd name="connsiteY57" fmla="*/ 3010486 h 7315200"/>
              <a:gd name="connsiteX58" fmla="*/ 0 w 9601200"/>
              <a:gd name="connsiteY58" fmla="*/ 2667234 h 7315200"/>
              <a:gd name="connsiteX59" fmla="*/ 0 w 9601200"/>
              <a:gd name="connsiteY59" fmla="*/ 2177679 h 7315200"/>
              <a:gd name="connsiteX60" fmla="*/ 0 w 9601200"/>
              <a:gd name="connsiteY60" fmla="*/ 1761275 h 7315200"/>
              <a:gd name="connsiteX61" fmla="*/ 0 w 9601200"/>
              <a:gd name="connsiteY61" fmla="*/ 1418023 h 7315200"/>
              <a:gd name="connsiteX62" fmla="*/ 0 w 9601200"/>
              <a:gd name="connsiteY62" fmla="*/ 1001620 h 7315200"/>
              <a:gd name="connsiteX63" fmla="*/ 0 w 9601200"/>
              <a:gd name="connsiteY63" fmla="*/ 512064 h 7315200"/>
              <a:gd name="connsiteX64" fmla="*/ 0 w 9601200"/>
              <a:gd name="connsiteY6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601200" h="7315200" fill="none" extrusionOk="0">
                <a:moveTo>
                  <a:pt x="0" y="0"/>
                </a:moveTo>
                <a:cubicBezTo>
                  <a:pt x="226881" y="-17999"/>
                  <a:pt x="359532" y="42594"/>
                  <a:pt x="564776" y="0"/>
                </a:cubicBezTo>
                <a:cubicBezTo>
                  <a:pt x="770020" y="-42594"/>
                  <a:pt x="831362" y="13905"/>
                  <a:pt x="937529" y="0"/>
                </a:cubicBezTo>
                <a:cubicBezTo>
                  <a:pt x="1043696" y="-13905"/>
                  <a:pt x="1382795" y="41739"/>
                  <a:pt x="1502305" y="0"/>
                </a:cubicBezTo>
                <a:cubicBezTo>
                  <a:pt x="1621815" y="-41739"/>
                  <a:pt x="1782042" y="33185"/>
                  <a:pt x="1971070" y="0"/>
                </a:cubicBezTo>
                <a:cubicBezTo>
                  <a:pt x="2160098" y="-33185"/>
                  <a:pt x="2112972" y="2535"/>
                  <a:pt x="2247810" y="0"/>
                </a:cubicBezTo>
                <a:cubicBezTo>
                  <a:pt x="2382648" y="-2535"/>
                  <a:pt x="2582787" y="3268"/>
                  <a:pt x="2716575" y="0"/>
                </a:cubicBezTo>
                <a:cubicBezTo>
                  <a:pt x="2850363" y="-3268"/>
                  <a:pt x="2880882" y="5677"/>
                  <a:pt x="2993315" y="0"/>
                </a:cubicBezTo>
                <a:cubicBezTo>
                  <a:pt x="3105748" y="-5677"/>
                  <a:pt x="3165537" y="29105"/>
                  <a:pt x="3270056" y="0"/>
                </a:cubicBezTo>
                <a:cubicBezTo>
                  <a:pt x="3374575" y="-29105"/>
                  <a:pt x="3580703" y="52590"/>
                  <a:pt x="3834832" y="0"/>
                </a:cubicBezTo>
                <a:cubicBezTo>
                  <a:pt x="4088961" y="-52590"/>
                  <a:pt x="4038701" y="13048"/>
                  <a:pt x="4111573" y="0"/>
                </a:cubicBezTo>
                <a:cubicBezTo>
                  <a:pt x="4184445" y="-13048"/>
                  <a:pt x="4697801" y="23805"/>
                  <a:pt x="4868373" y="0"/>
                </a:cubicBezTo>
                <a:cubicBezTo>
                  <a:pt x="5038945" y="-23805"/>
                  <a:pt x="5214489" y="38560"/>
                  <a:pt x="5337138" y="0"/>
                </a:cubicBezTo>
                <a:cubicBezTo>
                  <a:pt x="5459788" y="-38560"/>
                  <a:pt x="5614362" y="24412"/>
                  <a:pt x="5709890" y="0"/>
                </a:cubicBezTo>
                <a:cubicBezTo>
                  <a:pt x="5805418" y="-24412"/>
                  <a:pt x="5998194" y="48909"/>
                  <a:pt x="6274667" y="0"/>
                </a:cubicBezTo>
                <a:cubicBezTo>
                  <a:pt x="6551140" y="-48909"/>
                  <a:pt x="6479586" y="6472"/>
                  <a:pt x="6551407" y="0"/>
                </a:cubicBezTo>
                <a:cubicBezTo>
                  <a:pt x="6623228" y="-6472"/>
                  <a:pt x="6874454" y="65655"/>
                  <a:pt x="7116184" y="0"/>
                </a:cubicBezTo>
                <a:cubicBezTo>
                  <a:pt x="7357914" y="-65655"/>
                  <a:pt x="7494627" y="13642"/>
                  <a:pt x="7680960" y="0"/>
                </a:cubicBezTo>
                <a:cubicBezTo>
                  <a:pt x="7867293" y="-13642"/>
                  <a:pt x="8091350" y="8541"/>
                  <a:pt x="8245736" y="0"/>
                </a:cubicBezTo>
                <a:cubicBezTo>
                  <a:pt x="8400122" y="-8541"/>
                  <a:pt x="8734485" y="51164"/>
                  <a:pt x="8906525" y="0"/>
                </a:cubicBezTo>
                <a:cubicBezTo>
                  <a:pt x="9078565" y="-51164"/>
                  <a:pt x="9288660" y="14861"/>
                  <a:pt x="9601200" y="0"/>
                </a:cubicBezTo>
                <a:cubicBezTo>
                  <a:pt x="9606951" y="307963"/>
                  <a:pt x="9586023" y="495375"/>
                  <a:pt x="9601200" y="635860"/>
                </a:cubicBezTo>
                <a:cubicBezTo>
                  <a:pt x="9616377" y="776345"/>
                  <a:pt x="9580424" y="860583"/>
                  <a:pt x="9601200" y="979111"/>
                </a:cubicBezTo>
                <a:cubicBezTo>
                  <a:pt x="9621976" y="1097639"/>
                  <a:pt x="9546311" y="1357497"/>
                  <a:pt x="9601200" y="1614971"/>
                </a:cubicBezTo>
                <a:cubicBezTo>
                  <a:pt x="9656089" y="1872445"/>
                  <a:pt x="9538227" y="2058070"/>
                  <a:pt x="9601200" y="2177679"/>
                </a:cubicBezTo>
                <a:cubicBezTo>
                  <a:pt x="9664173" y="2297288"/>
                  <a:pt x="9587312" y="2423356"/>
                  <a:pt x="9601200" y="2594082"/>
                </a:cubicBezTo>
                <a:cubicBezTo>
                  <a:pt x="9615088" y="2764808"/>
                  <a:pt x="9563598" y="2936127"/>
                  <a:pt x="9601200" y="3083638"/>
                </a:cubicBezTo>
                <a:cubicBezTo>
                  <a:pt x="9638802" y="3231149"/>
                  <a:pt x="9585811" y="3464736"/>
                  <a:pt x="9601200" y="3573194"/>
                </a:cubicBezTo>
                <a:cubicBezTo>
                  <a:pt x="9616589" y="3681652"/>
                  <a:pt x="9566819" y="3811102"/>
                  <a:pt x="9601200" y="3989598"/>
                </a:cubicBezTo>
                <a:cubicBezTo>
                  <a:pt x="9635581" y="4168094"/>
                  <a:pt x="9599678" y="4219978"/>
                  <a:pt x="9601200" y="4406001"/>
                </a:cubicBezTo>
                <a:cubicBezTo>
                  <a:pt x="9602722" y="4592024"/>
                  <a:pt x="9571284" y="4698299"/>
                  <a:pt x="9601200" y="4895557"/>
                </a:cubicBezTo>
                <a:cubicBezTo>
                  <a:pt x="9631116" y="5092815"/>
                  <a:pt x="9597257" y="5323654"/>
                  <a:pt x="9601200" y="5604569"/>
                </a:cubicBezTo>
                <a:cubicBezTo>
                  <a:pt x="9605143" y="5885484"/>
                  <a:pt x="9569334" y="5830319"/>
                  <a:pt x="9601200" y="5947820"/>
                </a:cubicBezTo>
                <a:cubicBezTo>
                  <a:pt x="9633066" y="6065321"/>
                  <a:pt x="9535041" y="6383640"/>
                  <a:pt x="9601200" y="6656832"/>
                </a:cubicBezTo>
                <a:cubicBezTo>
                  <a:pt x="9667359" y="6930024"/>
                  <a:pt x="9538327" y="7080834"/>
                  <a:pt x="9601200" y="7315200"/>
                </a:cubicBezTo>
                <a:cubicBezTo>
                  <a:pt x="9460081" y="7370811"/>
                  <a:pt x="9299573" y="7293118"/>
                  <a:pt x="9132436" y="7315200"/>
                </a:cubicBezTo>
                <a:cubicBezTo>
                  <a:pt x="8965299" y="7337282"/>
                  <a:pt x="8646108" y="7273729"/>
                  <a:pt x="8375635" y="7315200"/>
                </a:cubicBezTo>
                <a:cubicBezTo>
                  <a:pt x="8105162" y="7356671"/>
                  <a:pt x="7940457" y="7288825"/>
                  <a:pt x="7810859" y="7315200"/>
                </a:cubicBezTo>
                <a:cubicBezTo>
                  <a:pt x="7681261" y="7341575"/>
                  <a:pt x="7283314" y="7299033"/>
                  <a:pt x="7054058" y="7315200"/>
                </a:cubicBezTo>
                <a:cubicBezTo>
                  <a:pt x="6824802" y="7331367"/>
                  <a:pt x="6661446" y="7259664"/>
                  <a:pt x="6393270" y="7315200"/>
                </a:cubicBezTo>
                <a:cubicBezTo>
                  <a:pt x="6125094" y="7370736"/>
                  <a:pt x="6052352" y="7283294"/>
                  <a:pt x="5732481" y="7315200"/>
                </a:cubicBezTo>
                <a:cubicBezTo>
                  <a:pt x="5412610" y="7347106"/>
                  <a:pt x="5366234" y="7275623"/>
                  <a:pt x="5071693" y="7315200"/>
                </a:cubicBezTo>
                <a:cubicBezTo>
                  <a:pt x="4777152" y="7354777"/>
                  <a:pt x="4591514" y="7255784"/>
                  <a:pt x="4410904" y="7315200"/>
                </a:cubicBezTo>
                <a:cubicBezTo>
                  <a:pt x="4230294" y="7374616"/>
                  <a:pt x="3985680" y="7313810"/>
                  <a:pt x="3654104" y="7315200"/>
                </a:cubicBezTo>
                <a:cubicBezTo>
                  <a:pt x="3322528" y="7316590"/>
                  <a:pt x="3318213" y="7297688"/>
                  <a:pt x="3185339" y="7315200"/>
                </a:cubicBezTo>
                <a:cubicBezTo>
                  <a:pt x="3052466" y="7332712"/>
                  <a:pt x="2851999" y="7267706"/>
                  <a:pt x="2524551" y="7315200"/>
                </a:cubicBezTo>
                <a:cubicBezTo>
                  <a:pt x="2197103" y="7362694"/>
                  <a:pt x="2201314" y="7266833"/>
                  <a:pt x="1959774" y="7315200"/>
                </a:cubicBezTo>
                <a:cubicBezTo>
                  <a:pt x="1718234" y="7363567"/>
                  <a:pt x="1775135" y="7296650"/>
                  <a:pt x="1683034" y="7315200"/>
                </a:cubicBezTo>
                <a:cubicBezTo>
                  <a:pt x="1590933" y="7333750"/>
                  <a:pt x="1143754" y="7225007"/>
                  <a:pt x="926233" y="7315200"/>
                </a:cubicBezTo>
                <a:cubicBezTo>
                  <a:pt x="708712" y="7405393"/>
                  <a:pt x="640064" y="7302254"/>
                  <a:pt x="553481" y="7315200"/>
                </a:cubicBezTo>
                <a:cubicBezTo>
                  <a:pt x="466898" y="7328146"/>
                  <a:pt x="235756" y="7272425"/>
                  <a:pt x="0" y="7315200"/>
                </a:cubicBezTo>
                <a:cubicBezTo>
                  <a:pt x="-72778" y="6990754"/>
                  <a:pt x="61997" y="6761250"/>
                  <a:pt x="0" y="6606188"/>
                </a:cubicBezTo>
                <a:cubicBezTo>
                  <a:pt x="-61997" y="6451126"/>
                  <a:pt x="3826" y="6131235"/>
                  <a:pt x="0" y="5897177"/>
                </a:cubicBezTo>
                <a:cubicBezTo>
                  <a:pt x="-3826" y="5663119"/>
                  <a:pt x="67446" y="5540866"/>
                  <a:pt x="0" y="5334469"/>
                </a:cubicBezTo>
                <a:cubicBezTo>
                  <a:pt x="-67446" y="5128072"/>
                  <a:pt x="57874" y="4851722"/>
                  <a:pt x="0" y="4625457"/>
                </a:cubicBezTo>
                <a:cubicBezTo>
                  <a:pt x="-57874" y="4399192"/>
                  <a:pt x="10737" y="4378625"/>
                  <a:pt x="0" y="4282206"/>
                </a:cubicBezTo>
                <a:cubicBezTo>
                  <a:pt x="-10737" y="4185787"/>
                  <a:pt x="612" y="3950412"/>
                  <a:pt x="0" y="3719498"/>
                </a:cubicBezTo>
                <a:cubicBezTo>
                  <a:pt x="-612" y="3488584"/>
                  <a:pt x="65453" y="3347611"/>
                  <a:pt x="0" y="3010486"/>
                </a:cubicBezTo>
                <a:cubicBezTo>
                  <a:pt x="-65453" y="2673361"/>
                  <a:pt x="20095" y="2780422"/>
                  <a:pt x="0" y="2667234"/>
                </a:cubicBezTo>
                <a:cubicBezTo>
                  <a:pt x="-20095" y="2554046"/>
                  <a:pt x="39085" y="2279856"/>
                  <a:pt x="0" y="2177679"/>
                </a:cubicBezTo>
                <a:cubicBezTo>
                  <a:pt x="-39085" y="2075503"/>
                  <a:pt x="25961" y="1897540"/>
                  <a:pt x="0" y="1761275"/>
                </a:cubicBezTo>
                <a:cubicBezTo>
                  <a:pt x="-25961" y="1625010"/>
                  <a:pt x="23356" y="1513113"/>
                  <a:pt x="0" y="1418023"/>
                </a:cubicBezTo>
                <a:cubicBezTo>
                  <a:pt x="-23356" y="1322933"/>
                  <a:pt x="3327" y="1109096"/>
                  <a:pt x="0" y="1001620"/>
                </a:cubicBezTo>
                <a:cubicBezTo>
                  <a:pt x="-3327" y="894144"/>
                  <a:pt x="36207" y="654012"/>
                  <a:pt x="0" y="512064"/>
                </a:cubicBezTo>
                <a:cubicBezTo>
                  <a:pt x="-36207" y="370116"/>
                  <a:pt x="30383" y="158869"/>
                  <a:pt x="0" y="0"/>
                </a:cubicBezTo>
                <a:close/>
              </a:path>
              <a:path w="9601200" h="7315200" stroke="0" extrusionOk="0">
                <a:moveTo>
                  <a:pt x="0" y="0"/>
                </a:moveTo>
                <a:cubicBezTo>
                  <a:pt x="280047" y="-7115"/>
                  <a:pt x="450346" y="48214"/>
                  <a:pt x="660788" y="0"/>
                </a:cubicBezTo>
                <a:cubicBezTo>
                  <a:pt x="871230" y="-48214"/>
                  <a:pt x="1207482" y="27879"/>
                  <a:pt x="1417589" y="0"/>
                </a:cubicBezTo>
                <a:cubicBezTo>
                  <a:pt x="1627696" y="-27879"/>
                  <a:pt x="1797190" y="34514"/>
                  <a:pt x="2078377" y="0"/>
                </a:cubicBezTo>
                <a:cubicBezTo>
                  <a:pt x="2359564" y="-34514"/>
                  <a:pt x="2286433" y="15434"/>
                  <a:pt x="2355118" y="0"/>
                </a:cubicBezTo>
                <a:cubicBezTo>
                  <a:pt x="2423803" y="-15434"/>
                  <a:pt x="2916307" y="81324"/>
                  <a:pt x="3111918" y="0"/>
                </a:cubicBezTo>
                <a:cubicBezTo>
                  <a:pt x="3307529" y="-81324"/>
                  <a:pt x="3550853" y="17098"/>
                  <a:pt x="3676695" y="0"/>
                </a:cubicBezTo>
                <a:cubicBezTo>
                  <a:pt x="3802537" y="-17098"/>
                  <a:pt x="4141275" y="59863"/>
                  <a:pt x="4337483" y="0"/>
                </a:cubicBezTo>
                <a:cubicBezTo>
                  <a:pt x="4533691" y="-59863"/>
                  <a:pt x="4586262" y="27147"/>
                  <a:pt x="4806248" y="0"/>
                </a:cubicBezTo>
                <a:cubicBezTo>
                  <a:pt x="5026234" y="-27147"/>
                  <a:pt x="5200391" y="57440"/>
                  <a:pt x="5371024" y="0"/>
                </a:cubicBezTo>
                <a:cubicBezTo>
                  <a:pt x="5541657" y="-57440"/>
                  <a:pt x="5732175" y="1994"/>
                  <a:pt x="5839789" y="0"/>
                </a:cubicBezTo>
                <a:cubicBezTo>
                  <a:pt x="5947404" y="-1994"/>
                  <a:pt x="6197251" y="4124"/>
                  <a:pt x="6308553" y="0"/>
                </a:cubicBezTo>
                <a:cubicBezTo>
                  <a:pt x="6419855" y="-4124"/>
                  <a:pt x="6503968" y="29985"/>
                  <a:pt x="6681306" y="0"/>
                </a:cubicBezTo>
                <a:cubicBezTo>
                  <a:pt x="6858644" y="-29985"/>
                  <a:pt x="7044352" y="63379"/>
                  <a:pt x="7342094" y="0"/>
                </a:cubicBezTo>
                <a:cubicBezTo>
                  <a:pt x="7639836" y="-63379"/>
                  <a:pt x="7578286" y="17186"/>
                  <a:pt x="7810859" y="0"/>
                </a:cubicBezTo>
                <a:cubicBezTo>
                  <a:pt x="8043433" y="-17186"/>
                  <a:pt x="8189351" y="18297"/>
                  <a:pt x="8471647" y="0"/>
                </a:cubicBezTo>
                <a:cubicBezTo>
                  <a:pt x="8753943" y="-18297"/>
                  <a:pt x="8756827" y="39830"/>
                  <a:pt x="8844400" y="0"/>
                </a:cubicBezTo>
                <a:cubicBezTo>
                  <a:pt x="8931973" y="-39830"/>
                  <a:pt x="9423511" y="86076"/>
                  <a:pt x="9601200" y="0"/>
                </a:cubicBezTo>
                <a:cubicBezTo>
                  <a:pt x="9635817" y="164972"/>
                  <a:pt x="9554252" y="240554"/>
                  <a:pt x="9601200" y="416404"/>
                </a:cubicBezTo>
                <a:cubicBezTo>
                  <a:pt x="9648148" y="592254"/>
                  <a:pt x="9581166" y="775744"/>
                  <a:pt x="9601200" y="1052263"/>
                </a:cubicBezTo>
                <a:cubicBezTo>
                  <a:pt x="9621234" y="1328782"/>
                  <a:pt x="9544047" y="1368628"/>
                  <a:pt x="9601200" y="1614971"/>
                </a:cubicBezTo>
                <a:cubicBezTo>
                  <a:pt x="9658353" y="1861314"/>
                  <a:pt x="9557975" y="2117568"/>
                  <a:pt x="9601200" y="2250831"/>
                </a:cubicBezTo>
                <a:cubicBezTo>
                  <a:pt x="9644425" y="2384094"/>
                  <a:pt x="9580632" y="2608890"/>
                  <a:pt x="9601200" y="2813538"/>
                </a:cubicBezTo>
                <a:cubicBezTo>
                  <a:pt x="9621768" y="3018186"/>
                  <a:pt x="9575083" y="3079243"/>
                  <a:pt x="9601200" y="3156790"/>
                </a:cubicBezTo>
                <a:cubicBezTo>
                  <a:pt x="9627317" y="3234337"/>
                  <a:pt x="9567879" y="3385225"/>
                  <a:pt x="9601200" y="3573194"/>
                </a:cubicBezTo>
                <a:cubicBezTo>
                  <a:pt x="9634521" y="3761163"/>
                  <a:pt x="9589352" y="3897706"/>
                  <a:pt x="9601200" y="4062750"/>
                </a:cubicBezTo>
                <a:cubicBezTo>
                  <a:pt x="9613048" y="4227794"/>
                  <a:pt x="9551767" y="4274274"/>
                  <a:pt x="9601200" y="4479153"/>
                </a:cubicBezTo>
                <a:cubicBezTo>
                  <a:pt x="9650633" y="4684032"/>
                  <a:pt x="9562394" y="4810803"/>
                  <a:pt x="9601200" y="4968709"/>
                </a:cubicBezTo>
                <a:cubicBezTo>
                  <a:pt x="9640006" y="5126615"/>
                  <a:pt x="9588867" y="5247170"/>
                  <a:pt x="9601200" y="5458265"/>
                </a:cubicBezTo>
                <a:cubicBezTo>
                  <a:pt x="9613533" y="5669360"/>
                  <a:pt x="9548574" y="5808392"/>
                  <a:pt x="9601200" y="5947820"/>
                </a:cubicBezTo>
                <a:cubicBezTo>
                  <a:pt x="9653826" y="6087249"/>
                  <a:pt x="9540920" y="6496913"/>
                  <a:pt x="9601200" y="6656832"/>
                </a:cubicBezTo>
                <a:cubicBezTo>
                  <a:pt x="9661480" y="6816751"/>
                  <a:pt x="9533354" y="7041393"/>
                  <a:pt x="9601200" y="7315200"/>
                </a:cubicBezTo>
                <a:cubicBezTo>
                  <a:pt x="9432672" y="7382365"/>
                  <a:pt x="9165730" y="7281374"/>
                  <a:pt x="9036424" y="7315200"/>
                </a:cubicBezTo>
                <a:cubicBezTo>
                  <a:pt x="8907118" y="7349026"/>
                  <a:pt x="8818094" y="7306667"/>
                  <a:pt x="8663671" y="7315200"/>
                </a:cubicBezTo>
                <a:cubicBezTo>
                  <a:pt x="8509248" y="7323733"/>
                  <a:pt x="8388161" y="7311844"/>
                  <a:pt x="8290919" y="7315200"/>
                </a:cubicBezTo>
                <a:cubicBezTo>
                  <a:pt x="8193677" y="7318556"/>
                  <a:pt x="8001919" y="7261334"/>
                  <a:pt x="7822154" y="7315200"/>
                </a:cubicBezTo>
                <a:cubicBezTo>
                  <a:pt x="7642390" y="7369066"/>
                  <a:pt x="7481266" y="7265284"/>
                  <a:pt x="7257378" y="7315200"/>
                </a:cubicBezTo>
                <a:cubicBezTo>
                  <a:pt x="7033490" y="7365116"/>
                  <a:pt x="6846357" y="7251004"/>
                  <a:pt x="6500577" y="7315200"/>
                </a:cubicBezTo>
                <a:cubicBezTo>
                  <a:pt x="6154797" y="7379396"/>
                  <a:pt x="6260334" y="7273312"/>
                  <a:pt x="6031813" y="7315200"/>
                </a:cubicBezTo>
                <a:cubicBezTo>
                  <a:pt x="5803292" y="7357088"/>
                  <a:pt x="5509179" y="7305826"/>
                  <a:pt x="5371024" y="7315200"/>
                </a:cubicBezTo>
                <a:cubicBezTo>
                  <a:pt x="5232869" y="7324574"/>
                  <a:pt x="5049977" y="7299660"/>
                  <a:pt x="4806248" y="7315200"/>
                </a:cubicBezTo>
                <a:cubicBezTo>
                  <a:pt x="4562519" y="7330740"/>
                  <a:pt x="4454987" y="7260306"/>
                  <a:pt x="4337483" y="7315200"/>
                </a:cubicBezTo>
                <a:cubicBezTo>
                  <a:pt x="4219980" y="7370094"/>
                  <a:pt x="3971826" y="7248106"/>
                  <a:pt x="3772707" y="7315200"/>
                </a:cubicBezTo>
                <a:cubicBezTo>
                  <a:pt x="3573588" y="7382294"/>
                  <a:pt x="3351658" y="7270299"/>
                  <a:pt x="3111918" y="7315200"/>
                </a:cubicBezTo>
                <a:cubicBezTo>
                  <a:pt x="2872178" y="7360101"/>
                  <a:pt x="2609402" y="7251722"/>
                  <a:pt x="2355118" y="7315200"/>
                </a:cubicBezTo>
                <a:cubicBezTo>
                  <a:pt x="2100834" y="7378678"/>
                  <a:pt x="2159919" y="7302281"/>
                  <a:pt x="2078377" y="7315200"/>
                </a:cubicBezTo>
                <a:cubicBezTo>
                  <a:pt x="1996835" y="7328119"/>
                  <a:pt x="1729797" y="7297963"/>
                  <a:pt x="1513601" y="7315200"/>
                </a:cubicBezTo>
                <a:cubicBezTo>
                  <a:pt x="1297405" y="7332437"/>
                  <a:pt x="1142671" y="7305495"/>
                  <a:pt x="852812" y="7315200"/>
                </a:cubicBezTo>
                <a:cubicBezTo>
                  <a:pt x="562953" y="7324905"/>
                  <a:pt x="669659" y="7300647"/>
                  <a:pt x="576072" y="7315200"/>
                </a:cubicBezTo>
                <a:cubicBezTo>
                  <a:pt x="482485" y="7329753"/>
                  <a:pt x="157457" y="7270028"/>
                  <a:pt x="0" y="7315200"/>
                </a:cubicBezTo>
                <a:cubicBezTo>
                  <a:pt x="-39341" y="7179835"/>
                  <a:pt x="42434" y="7030473"/>
                  <a:pt x="0" y="6898796"/>
                </a:cubicBezTo>
                <a:cubicBezTo>
                  <a:pt x="-42434" y="6767119"/>
                  <a:pt x="11652" y="6631512"/>
                  <a:pt x="0" y="6555545"/>
                </a:cubicBezTo>
                <a:cubicBezTo>
                  <a:pt x="-11652" y="6479578"/>
                  <a:pt x="38565" y="6230213"/>
                  <a:pt x="0" y="6139141"/>
                </a:cubicBezTo>
                <a:cubicBezTo>
                  <a:pt x="-38565" y="6048069"/>
                  <a:pt x="40073" y="5887225"/>
                  <a:pt x="0" y="5795889"/>
                </a:cubicBezTo>
                <a:cubicBezTo>
                  <a:pt x="-40073" y="5704553"/>
                  <a:pt x="30312" y="5337688"/>
                  <a:pt x="0" y="5160030"/>
                </a:cubicBezTo>
                <a:cubicBezTo>
                  <a:pt x="-30312" y="4982372"/>
                  <a:pt x="14330" y="4690635"/>
                  <a:pt x="0" y="4524170"/>
                </a:cubicBezTo>
                <a:cubicBezTo>
                  <a:pt x="-14330" y="4357705"/>
                  <a:pt x="51964" y="4221016"/>
                  <a:pt x="0" y="4034614"/>
                </a:cubicBezTo>
                <a:cubicBezTo>
                  <a:pt x="-51964" y="3848212"/>
                  <a:pt x="17600" y="3624103"/>
                  <a:pt x="0" y="3398754"/>
                </a:cubicBezTo>
                <a:cubicBezTo>
                  <a:pt x="-17600" y="3173405"/>
                  <a:pt x="12481" y="3070469"/>
                  <a:pt x="0" y="2909199"/>
                </a:cubicBezTo>
                <a:cubicBezTo>
                  <a:pt x="-12481" y="2747929"/>
                  <a:pt x="7585" y="2573595"/>
                  <a:pt x="0" y="2419643"/>
                </a:cubicBezTo>
                <a:cubicBezTo>
                  <a:pt x="-7585" y="2265691"/>
                  <a:pt x="5285" y="2220948"/>
                  <a:pt x="0" y="2076391"/>
                </a:cubicBezTo>
                <a:cubicBezTo>
                  <a:pt x="-5285" y="1931834"/>
                  <a:pt x="28422" y="1869702"/>
                  <a:pt x="0" y="1733140"/>
                </a:cubicBezTo>
                <a:cubicBezTo>
                  <a:pt x="-28422" y="1596578"/>
                  <a:pt x="25961" y="1413043"/>
                  <a:pt x="0" y="1097280"/>
                </a:cubicBezTo>
                <a:cubicBezTo>
                  <a:pt x="-25961" y="781517"/>
                  <a:pt x="8881" y="894542"/>
                  <a:pt x="0" y="754028"/>
                </a:cubicBezTo>
                <a:cubicBezTo>
                  <a:pt x="-8881" y="613514"/>
                  <a:pt x="29939" y="322004"/>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14734" y="322850"/>
            <a:ext cx="8446514"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14734" y="218639"/>
            <a:ext cx="7007046"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GDP Shopping Spree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3" name="TextBox 12">
            <a:extLst>
              <a:ext uri="{FF2B5EF4-FFF2-40B4-BE49-F238E27FC236}">
                <a16:creationId xmlns:a16="http://schemas.microsoft.com/office/drawing/2014/main" id="{0C4C6EA7-39BC-43DC-834F-F2E44AF1D639}"/>
              </a:ext>
            </a:extLst>
          </p:cNvPr>
          <p:cNvSpPr txBox="1"/>
          <p:nvPr/>
        </p:nvSpPr>
        <p:spPr>
          <a:xfrm>
            <a:off x="292202" y="1096800"/>
            <a:ext cx="9601200" cy="738664"/>
          </a:xfrm>
          <a:prstGeom prst="rect">
            <a:avLst/>
          </a:prstGeom>
          <a:noFill/>
        </p:spPr>
        <p:txBody>
          <a:bodyPr wrap="square" rtlCol="0">
            <a:spAutoFit/>
          </a:bodyPr>
          <a:lstStyle/>
          <a:p>
            <a:r>
              <a:rPr lang="en-US" sz="1400" b="1" dirty="0">
                <a:ln w="0"/>
                <a:latin typeface="KG First Time In Forever" panose="02000506000000020003" pitchFamily="2" charset="0"/>
                <a:ea typeface="KBScaredStraight" panose="02000603000000000000" pitchFamily="2" charset="0"/>
                <a:cs typeface="Arial" panose="020B0604020202020204" pitchFamily="34" charset="0"/>
              </a:rPr>
              <a:t>Directions</a:t>
            </a:r>
            <a:r>
              <a:rPr lang="en-US" sz="1400" dirty="0">
                <a:ln w="0"/>
                <a:latin typeface="KG First Time In Forever" panose="02000506000000020003" pitchFamily="2" charset="0"/>
                <a:ea typeface="KBScaredStraight" panose="02000603000000000000" pitchFamily="2" charset="0"/>
                <a:cs typeface="Arial" panose="020B0604020202020204" pitchFamily="34" charset="0"/>
              </a:rPr>
              <a:t>: Imagine that you are a country who is “shopping” for productive resources in order to boost your economic strength. Write statements about which resources you would choose to “buy” and explain your answer. Challenge yourself to write at least three things for each section. </a:t>
            </a:r>
          </a:p>
        </p:txBody>
      </p:sp>
      <p:sp>
        <p:nvSpPr>
          <p:cNvPr id="3" name="TextBox 2">
            <a:extLst>
              <a:ext uri="{FF2B5EF4-FFF2-40B4-BE49-F238E27FC236}">
                <a16:creationId xmlns:a16="http://schemas.microsoft.com/office/drawing/2014/main" id="{1DB4F020-B6D2-4858-A153-A192D993FD0B}"/>
              </a:ext>
            </a:extLst>
          </p:cNvPr>
          <p:cNvSpPr txBox="1"/>
          <p:nvPr/>
        </p:nvSpPr>
        <p:spPr>
          <a:xfrm>
            <a:off x="0" y="7519779"/>
            <a:ext cx="1989938" cy="276999"/>
          </a:xfrm>
          <a:prstGeom prst="rect">
            <a:avLst/>
          </a:prstGeom>
          <a:noFill/>
        </p:spPr>
        <p:txBody>
          <a:bodyPr wrap="square" rtlCol="0">
            <a:spAutoFit/>
          </a:bodyPr>
          <a:lstStyle/>
          <a:p>
            <a:r>
              <a:rPr lang="en-US" sz="1200" dirty="0">
                <a:latin typeface="KG One More Light" panose="02000506000000020004" pitchFamily="2" charset="0"/>
                <a:ea typeface="KBScaredStraight" panose="02000603000000000000" pitchFamily="2" charset="0"/>
              </a:rPr>
              <a:t>© Brain Wrinkles</a:t>
            </a:r>
          </a:p>
        </p:txBody>
      </p:sp>
      <p:graphicFrame>
        <p:nvGraphicFramePr>
          <p:cNvPr id="5" name="Table 5">
            <a:extLst>
              <a:ext uri="{FF2B5EF4-FFF2-40B4-BE49-F238E27FC236}">
                <a16:creationId xmlns:a16="http://schemas.microsoft.com/office/drawing/2014/main" id="{026C636E-4DC3-4485-BB6C-FDD0D1972367}"/>
              </a:ext>
            </a:extLst>
          </p:cNvPr>
          <p:cNvGraphicFramePr>
            <a:graphicFrameLocks noGrp="1"/>
          </p:cNvGraphicFramePr>
          <p:nvPr>
            <p:extLst>
              <p:ext uri="{D42A27DB-BD31-4B8C-83A1-F6EECF244321}">
                <p14:modId xmlns:p14="http://schemas.microsoft.com/office/powerpoint/2010/main" val="3234960015"/>
              </p:ext>
            </p:extLst>
          </p:nvPr>
        </p:nvGraphicFramePr>
        <p:xfrm>
          <a:off x="330912" y="1851418"/>
          <a:ext cx="9288576" cy="5439398"/>
        </p:xfrm>
        <a:graphic>
          <a:graphicData uri="http://schemas.openxmlformats.org/drawingml/2006/table">
            <a:tbl>
              <a:tblPr firstRow="1" bandRow="1">
                <a:tableStyleId>{5940675A-B579-460E-94D1-54222C63F5DA}</a:tableStyleId>
              </a:tblPr>
              <a:tblGrid>
                <a:gridCol w="4644288">
                  <a:extLst>
                    <a:ext uri="{9D8B030D-6E8A-4147-A177-3AD203B41FA5}">
                      <a16:colId xmlns:a16="http://schemas.microsoft.com/office/drawing/2014/main" val="383871887"/>
                    </a:ext>
                  </a:extLst>
                </a:gridCol>
                <a:gridCol w="4644288">
                  <a:extLst>
                    <a:ext uri="{9D8B030D-6E8A-4147-A177-3AD203B41FA5}">
                      <a16:colId xmlns:a16="http://schemas.microsoft.com/office/drawing/2014/main" val="2584755796"/>
                    </a:ext>
                  </a:extLst>
                </a:gridCol>
              </a:tblGrid>
              <a:tr h="2719699">
                <a:tc>
                  <a:txBody>
                    <a:bodyPr/>
                    <a:lstStyle/>
                    <a:p>
                      <a:pPr algn="ctr"/>
                      <a:r>
                        <a:rPr lang="en-US" sz="3600" dirty="0">
                          <a:latin typeface="KG Sorry Not Sorry Chub" panose="02000506000000020004" pitchFamily="2" charset="0"/>
                        </a:rPr>
                        <a:t>Natural Resources</a:t>
                      </a:r>
                    </a:p>
                  </a:txBody>
                  <a:tcPr/>
                </a:tc>
                <a:tc>
                  <a:txBody>
                    <a:bodyPr/>
                    <a:lstStyle/>
                    <a:p>
                      <a:pPr algn="ctr"/>
                      <a:r>
                        <a:rPr lang="en-US" sz="3600" dirty="0">
                          <a:latin typeface="KG Sorry Not Sorry Chub" panose="02000506000000020004" pitchFamily="2" charset="0"/>
                        </a:rPr>
                        <a:t>Capital Goods</a:t>
                      </a:r>
                    </a:p>
                  </a:txBody>
                  <a:tcPr/>
                </a:tc>
                <a:extLst>
                  <a:ext uri="{0D108BD9-81ED-4DB2-BD59-A6C34878D82A}">
                    <a16:rowId xmlns:a16="http://schemas.microsoft.com/office/drawing/2014/main" val="1740926961"/>
                  </a:ext>
                </a:extLst>
              </a:tr>
              <a:tr h="2719699">
                <a:tc>
                  <a:txBody>
                    <a:bodyPr/>
                    <a:lstStyle/>
                    <a:p>
                      <a:pPr algn="ctr"/>
                      <a:r>
                        <a:rPr lang="en-US" sz="3600" dirty="0">
                          <a:latin typeface="KG Sorry Not Sorry Chub" panose="02000506000000020004" pitchFamily="2" charset="0"/>
                        </a:rPr>
                        <a:t>Human Capital</a:t>
                      </a:r>
                    </a:p>
                  </a:txBody>
                  <a:tcPr/>
                </a:tc>
                <a:tc>
                  <a:txBody>
                    <a:bodyPr/>
                    <a:lstStyle/>
                    <a:p>
                      <a:pPr algn="ctr"/>
                      <a:r>
                        <a:rPr lang="en-US" sz="3600" dirty="0">
                          <a:latin typeface="KG Sorry Not Sorry Chub" panose="02000506000000020004" pitchFamily="2" charset="0"/>
                        </a:rPr>
                        <a:t>Entrepreneurship</a:t>
                      </a:r>
                    </a:p>
                  </a:txBody>
                  <a:tcPr/>
                </a:tc>
                <a:extLst>
                  <a:ext uri="{0D108BD9-81ED-4DB2-BD59-A6C34878D82A}">
                    <a16:rowId xmlns:a16="http://schemas.microsoft.com/office/drawing/2014/main" val="27385351"/>
                  </a:ext>
                </a:extLst>
              </a:tr>
            </a:tbl>
          </a:graphicData>
        </a:graphic>
      </p:graphicFrame>
      <p:pic>
        <p:nvPicPr>
          <p:cNvPr id="18" name="Picture 17" descr="A close up of a logo&#10;&#10;Description automatically generated">
            <a:extLst>
              <a:ext uri="{FF2B5EF4-FFF2-40B4-BE49-F238E27FC236}">
                <a16:creationId xmlns:a16="http://schemas.microsoft.com/office/drawing/2014/main" id="{7EC710E7-B561-452E-9053-B7E84D06F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154" y="1823111"/>
            <a:ext cx="627888" cy="629283"/>
          </a:xfrm>
          <a:prstGeom prst="rect">
            <a:avLst/>
          </a:prstGeom>
        </p:spPr>
      </p:pic>
      <p:pic>
        <p:nvPicPr>
          <p:cNvPr id="25" name="Picture 24" descr="A close up of a logo&#10;&#10;Description automatically generated">
            <a:extLst>
              <a:ext uri="{FF2B5EF4-FFF2-40B4-BE49-F238E27FC236}">
                <a16:creationId xmlns:a16="http://schemas.microsoft.com/office/drawing/2014/main" id="{8733B72C-C35F-4175-AEC1-05D2E21F8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097" y="1837253"/>
            <a:ext cx="627888" cy="629283"/>
          </a:xfrm>
          <a:prstGeom prst="rect">
            <a:avLst/>
          </a:prstGeom>
        </p:spPr>
      </p:pic>
      <p:pic>
        <p:nvPicPr>
          <p:cNvPr id="9" name="Graphic 8" descr="Shopping bag with solid fill">
            <a:extLst>
              <a:ext uri="{FF2B5EF4-FFF2-40B4-BE49-F238E27FC236}">
                <a16:creationId xmlns:a16="http://schemas.microsoft.com/office/drawing/2014/main" id="{4C6EC8B8-3BCD-40D0-8869-0D7F74834B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9404" y="1870888"/>
            <a:ext cx="548640" cy="548640"/>
          </a:xfrm>
          <a:prstGeom prst="rect">
            <a:avLst/>
          </a:prstGeom>
        </p:spPr>
      </p:pic>
      <p:pic>
        <p:nvPicPr>
          <p:cNvPr id="27" name="Graphic 26" descr="Register with solid fill">
            <a:extLst>
              <a:ext uri="{FF2B5EF4-FFF2-40B4-BE49-F238E27FC236}">
                <a16:creationId xmlns:a16="http://schemas.microsoft.com/office/drawing/2014/main" id="{1F498AEA-E720-4566-8AE1-E5D8019724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05140" y="285745"/>
            <a:ext cx="914400" cy="914400"/>
          </a:xfrm>
          <a:prstGeom prst="rect">
            <a:avLst/>
          </a:prstGeom>
        </p:spPr>
      </p:pic>
      <p:pic>
        <p:nvPicPr>
          <p:cNvPr id="29" name="Graphic 28" descr="Shopping bag with solid fill">
            <a:extLst>
              <a:ext uri="{FF2B5EF4-FFF2-40B4-BE49-F238E27FC236}">
                <a16:creationId xmlns:a16="http://schemas.microsoft.com/office/drawing/2014/main" id="{40DCF5A9-82F9-4C84-80CA-2785EDB9C5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16210" y="1866691"/>
            <a:ext cx="548640" cy="548640"/>
          </a:xfrm>
          <a:prstGeom prst="rect">
            <a:avLst/>
          </a:prstGeom>
        </p:spPr>
      </p:pic>
      <p:pic>
        <p:nvPicPr>
          <p:cNvPr id="30" name="Picture 29" descr="A close up of a logo&#10;&#10;Description automatically generated">
            <a:extLst>
              <a:ext uri="{FF2B5EF4-FFF2-40B4-BE49-F238E27FC236}">
                <a16:creationId xmlns:a16="http://schemas.microsoft.com/office/drawing/2014/main" id="{C706BCE3-5BF7-4566-AE52-35B9ED618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136" y="4590124"/>
            <a:ext cx="627888" cy="629283"/>
          </a:xfrm>
          <a:prstGeom prst="rect">
            <a:avLst/>
          </a:prstGeom>
        </p:spPr>
      </p:pic>
      <p:pic>
        <p:nvPicPr>
          <p:cNvPr id="31" name="Graphic 30" descr="Shopping bag with solid fill">
            <a:extLst>
              <a:ext uri="{FF2B5EF4-FFF2-40B4-BE49-F238E27FC236}">
                <a16:creationId xmlns:a16="http://schemas.microsoft.com/office/drawing/2014/main" id="{93D4A317-F9B5-465F-A7AD-F918A1D7DA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58396" y="4600757"/>
            <a:ext cx="548640" cy="548640"/>
          </a:xfrm>
          <a:prstGeom prst="rect">
            <a:avLst/>
          </a:prstGeom>
        </p:spPr>
      </p:pic>
      <p:pic>
        <p:nvPicPr>
          <p:cNvPr id="32" name="Picture 31" descr="A close up of a logo&#10;&#10;Description automatically generated">
            <a:extLst>
              <a:ext uri="{FF2B5EF4-FFF2-40B4-BE49-F238E27FC236}">
                <a16:creationId xmlns:a16="http://schemas.microsoft.com/office/drawing/2014/main" id="{3F931CDA-533D-4CB5-8FEE-6592CEF89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4193" y="4586954"/>
            <a:ext cx="627888" cy="629283"/>
          </a:xfrm>
          <a:prstGeom prst="rect">
            <a:avLst/>
          </a:prstGeom>
        </p:spPr>
      </p:pic>
      <p:pic>
        <p:nvPicPr>
          <p:cNvPr id="33" name="Graphic 32" descr="Shopping bag with solid fill">
            <a:extLst>
              <a:ext uri="{FF2B5EF4-FFF2-40B4-BE49-F238E27FC236}">
                <a16:creationId xmlns:a16="http://schemas.microsoft.com/office/drawing/2014/main" id="{BC44B52D-1C92-46AB-8B56-5E47DF78DB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501" y="4622644"/>
            <a:ext cx="548640" cy="548640"/>
          </a:xfrm>
          <a:prstGeom prst="rect">
            <a:avLst/>
          </a:prstGeom>
        </p:spPr>
      </p:pic>
    </p:spTree>
    <p:extLst>
      <p:ext uri="{BB962C8B-B14F-4D97-AF65-F5344CB8AC3E}">
        <p14:creationId xmlns:p14="http://schemas.microsoft.com/office/powerpoint/2010/main" val="3395688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80278-2368-4B7E-83D2-79F492C3E197}"/>
              </a:ext>
            </a:extLst>
          </p:cNvPr>
          <p:cNvSpPr/>
          <p:nvPr/>
        </p:nvSpPr>
        <p:spPr>
          <a:xfrm rot="16200000">
            <a:off x="1140342" y="-1145658"/>
            <a:ext cx="7777718" cy="10058399"/>
          </a:xfrm>
          <a:prstGeom prst="rect">
            <a:avLst/>
          </a:prstGeom>
          <a:solidFill>
            <a:srgbClr val="2E31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26F7C"/>
              </a:solidFill>
            </a:endParaRPr>
          </a:p>
        </p:txBody>
      </p:sp>
      <p:sp>
        <p:nvSpPr>
          <p:cNvPr id="8" name="Rectangle 7"/>
          <p:cNvSpPr/>
          <p:nvPr/>
        </p:nvSpPr>
        <p:spPr>
          <a:xfrm>
            <a:off x="457200" y="454541"/>
            <a:ext cx="9144000" cy="6858000"/>
          </a:xfrm>
          <a:custGeom>
            <a:avLst/>
            <a:gdLst>
              <a:gd name="connsiteX0" fmla="*/ 0 w 9144000"/>
              <a:gd name="connsiteY0" fmla="*/ 0 h 6858000"/>
              <a:gd name="connsiteX1" fmla="*/ 480060 w 9144000"/>
              <a:gd name="connsiteY1" fmla="*/ 0 h 6858000"/>
              <a:gd name="connsiteX2" fmla="*/ 960120 w 9144000"/>
              <a:gd name="connsiteY2" fmla="*/ 0 h 6858000"/>
              <a:gd name="connsiteX3" fmla="*/ 1714500 w 9144000"/>
              <a:gd name="connsiteY3" fmla="*/ 0 h 6858000"/>
              <a:gd name="connsiteX4" fmla="*/ 2011680 w 9144000"/>
              <a:gd name="connsiteY4" fmla="*/ 0 h 6858000"/>
              <a:gd name="connsiteX5" fmla="*/ 2308860 w 9144000"/>
              <a:gd name="connsiteY5" fmla="*/ 0 h 6858000"/>
              <a:gd name="connsiteX6" fmla="*/ 2697480 w 9144000"/>
              <a:gd name="connsiteY6" fmla="*/ 0 h 6858000"/>
              <a:gd name="connsiteX7" fmla="*/ 3268980 w 9144000"/>
              <a:gd name="connsiteY7" fmla="*/ 0 h 6858000"/>
              <a:gd name="connsiteX8" fmla="*/ 3657600 w 9144000"/>
              <a:gd name="connsiteY8" fmla="*/ 0 h 6858000"/>
              <a:gd name="connsiteX9" fmla="*/ 4229100 w 9144000"/>
              <a:gd name="connsiteY9" fmla="*/ 0 h 6858000"/>
              <a:gd name="connsiteX10" fmla="*/ 4709160 w 9144000"/>
              <a:gd name="connsiteY10" fmla="*/ 0 h 6858000"/>
              <a:gd name="connsiteX11" fmla="*/ 5006340 w 9144000"/>
              <a:gd name="connsiteY11" fmla="*/ 0 h 6858000"/>
              <a:gd name="connsiteX12" fmla="*/ 5486400 w 9144000"/>
              <a:gd name="connsiteY12" fmla="*/ 0 h 6858000"/>
              <a:gd name="connsiteX13" fmla="*/ 5783580 w 9144000"/>
              <a:gd name="connsiteY13" fmla="*/ 0 h 6858000"/>
              <a:gd name="connsiteX14" fmla="*/ 6080760 w 9144000"/>
              <a:gd name="connsiteY14" fmla="*/ 0 h 6858000"/>
              <a:gd name="connsiteX15" fmla="*/ 6652260 w 9144000"/>
              <a:gd name="connsiteY15" fmla="*/ 0 h 6858000"/>
              <a:gd name="connsiteX16" fmla="*/ 6949440 w 9144000"/>
              <a:gd name="connsiteY16" fmla="*/ 0 h 6858000"/>
              <a:gd name="connsiteX17" fmla="*/ 7703820 w 9144000"/>
              <a:gd name="connsiteY17" fmla="*/ 0 h 6858000"/>
              <a:gd name="connsiteX18" fmla="*/ 8183880 w 9144000"/>
              <a:gd name="connsiteY18" fmla="*/ 0 h 6858000"/>
              <a:gd name="connsiteX19" fmla="*/ 8572500 w 9144000"/>
              <a:gd name="connsiteY19" fmla="*/ 0 h 6858000"/>
              <a:gd name="connsiteX20" fmla="*/ 9144000 w 9144000"/>
              <a:gd name="connsiteY20" fmla="*/ 0 h 6858000"/>
              <a:gd name="connsiteX21" fmla="*/ 9144000 w 9144000"/>
              <a:gd name="connsiteY21" fmla="*/ 365760 h 6858000"/>
              <a:gd name="connsiteX22" fmla="*/ 9144000 w 9144000"/>
              <a:gd name="connsiteY22" fmla="*/ 937260 h 6858000"/>
              <a:gd name="connsiteX23" fmla="*/ 9144000 w 9144000"/>
              <a:gd name="connsiteY23" fmla="*/ 1508760 h 6858000"/>
              <a:gd name="connsiteX24" fmla="*/ 9144000 w 9144000"/>
              <a:gd name="connsiteY24" fmla="*/ 2217420 h 6858000"/>
              <a:gd name="connsiteX25" fmla="*/ 9144000 w 9144000"/>
              <a:gd name="connsiteY25" fmla="*/ 2720340 h 6858000"/>
              <a:gd name="connsiteX26" fmla="*/ 9144000 w 9144000"/>
              <a:gd name="connsiteY26" fmla="*/ 3223260 h 6858000"/>
              <a:gd name="connsiteX27" fmla="*/ 9144000 w 9144000"/>
              <a:gd name="connsiteY27" fmla="*/ 3863340 h 6858000"/>
              <a:gd name="connsiteX28" fmla="*/ 9144000 w 9144000"/>
              <a:gd name="connsiteY28" fmla="*/ 4229100 h 6858000"/>
              <a:gd name="connsiteX29" fmla="*/ 9144000 w 9144000"/>
              <a:gd name="connsiteY29" fmla="*/ 4869180 h 6858000"/>
              <a:gd name="connsiteX30" fmla="*/ 9144000 w 9144000"/>
              <a:gd name="connsiteY30" fmla="*/ 5440680 h 6858000"/>
              <a:gd name="connsiteX31" fmla="*/ 9144000 w 9144000"/>
              <a:gd name="connsiteY31" fmla="*/ 5875020 h 6858000"/>
              <a:gd name="connsiteX32" fmla="*/ 9144000 w 9144000"/>
              <a:gd name="connsiteY32" fmla="*/ 6858000 h 6858000"/>
              <a:gd name="connsiteX33" fmla="*/ 8663940 w 9144000"/>
              <a:gd name="connsiteY33" fmla="*/ 6858000 h 6858000"/>
              <a:gd name="connsiteX34" fmla="*/ 8001000 w 9144000"/>
              <a:gd name="connsiteY34" fmla="*/ 6858000 h 6858000"/>
              <a:gd name="connsiteX35" fmla="*/ 7338060 w 9144000"/>
              <a:gd name="connsiteY35" fmla="*/ 6858000 h 6858000"/>
              <a:gd name="connsiteX36" fmla="*/ 6675120 w 9144000"/>
              <a:gd name="connsiteY36" fmla="*/ 6858000 h 6858000"/>
              <a:gd name="connsiteX37" fmla="*/ 6286500 w 9144000"/>
              <a:gd name="connsiteY37" fmla="*/ 6858000 h 6858000"/>
              <a:gd name="connsiteX38" fmla="*/ 5715000 w 9144000"/>
              <a:gd name="connsiteY38" fmla="*/ 6858000 h 6858000"/>
              <a:gd name="connsiteX39" fmla="*/ 5417820 w 9144000"/>
              <a:gd name="connsiteY39" fmla="*/ 6858000 h 6858000"/>
              <a:gd name="connsiteX40" fmla="*/ 4663440 w 9144000"/>
              <a:gd name="connsiteY40" fmla="*/ 6858000 h 6858000"/>
              <a:gd name="connsiteX41" fmla="*/ 4274820 w 9144000"/>
              <a:gd name="connsiteY41" fmla="*/ 6858000 h 6858000"/>
              <a:gd name="connsiteX42" fmla="*/ 3520440 w 9144000"/>
              <a:gd name="connsiteY42" fmla="*/ 6858000 h 6858000"/>
              <a:gd name="connsiteX43" fmla="*/ 2948940 w 9144000"/>
              <a:gd name="connsiteY43" fmla="*/ 6858000 h 6858000"/>
              <a:gd name="connsiteX44" fmla="*/ 2194560 w 9144000"/>
              <a:gd name="connsiteY44" fmla="*/ 6858000 h 6858000"/>
              <a:gd name="connsiteX45" fmla="*/ 1531620 w 9144000"/>
              <a:gd name="connsiteY45" fmla="*/ 6858000 h 6858000"/>
              <a:gd name="connsiteX46" fmla="*/ 868680 w 9144000"/>
              <a:gd name="connsiteY46" fmla="*/ 6858000 h 6858000"/>
              <a:gd name="connsiteX47" fmla="*/ 0 w 9144000"/>
              <a:gd name="connsiteY47" fmla="*/ 6858000 h 6858000"/>
              <a:gd name="connsiteX48" fmla="*/ 0 w 9144000"/>
              <a:gd name="connsiteY48" fmla="*/ 6217920 h 6858000"/>
              <a:gd name="connsiteX49" fmla="*/ 0 w 9144000"/>
              <a:gd name="connsiteY49" fmla="*/ 5577840 h 6858000"/>
              <a:gd name="connsiteX50" fmla="*/ 0 w 9144000"/>
              <a:gd name="connsiteY50" fmla="*/ 5006340 h 6858000"/>
              <a:gd name="connsiteX51" fmla="*/ 0 w 9144000"/>
              <a:gd name="connsiteY51" fmla="*/ 4366260 h 6858000"/>
              <a:gd name="connsiteX52" fmla="*/ 0 w 9144000"/>
              <a:gd name="connsiteY52" fmla="*/ 3931920 h 6858000"/>
              <a:gd name="connsiteX53" fmla="*/ 0 w 9144000"/>
              <a:gd name="connsiteY53" fmla="*/ 3566160 h 6858000"/>
              <a:gd name="connsiteX54" fmla="*/ 0 w 9144000"/>
              <a:gd name="connsiteY54" fmla="*/ 2926080 h 6858000"/>
              <a:gd name="connsiteX55" fmla="*/ 0 w 9144000"/>
              <a:gd name="connsiteY55" fmla="*/ 2217420 h 6858000"/>
              <a:gd name="connsiteX56" fmla="*/ 0 w 9144000"/>
              <a:gd name="connsiteY56" fmla="*/ 1714500 h 6858000"/>
              <a:gd name="connsiteX57" fmla="*/ 0 w 9144000"/>
              <a:gd name="connsiteY57" fmla="*/ 1143000 h 6858000"/>
              <a:gd name="connsiteX58" fmla="*/ 0 w 9144000"/>
              <a:gd name="connsiteY5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44000" h="6858000" fill="none" extrusionOk="0">
                <a:moveTo>
                  <a:pt x="0" y="0"/>
                </a:moveTo>
                <a:cubicBezTo>
                  <a:pt x="234736" y="-6407"/>
                  <a:pt x="334794" y="45863"/>
                  <a:pt x="480060" y="0"/>
                </a:cubicBezTo>
                <a:cubicBezTo>
                  <a:pt x="625326" y="-45863"/>
                  <a:pt x="739583" y="9555"/>
                  <a:pt x="960120" y="0"/>
                </a:cubicBezTo>
                <a:cubicBezTo>
                  <a:pt x="1180657" y="-9555"/>
                  <a:pt x="1370710" y="40766"/>
                  <a:pt x="1714500" y="0"/>
                </a:cubicBezTo>
                <a:cubicBezTo>
                  <a:pt x="2058290" y="-40766"/>
                  <a:pt x="1944542" y="3760"/>
                  <a:pt x="2011680" y="0"/>
                </a:cubicBezTo>
                <a:cubicBezTo>
                  <a:pt x="2078818" y="-3760"/>
                  <a:pt x="2164701" y="17566"/>
                  <a:pt x="2308860" y="0"/>
                </a:cubicBezTo>
                <a:cubicBezTo>
                  <a:pt x="2453019" y="-17566"/>
                  <a:pt x="2527865" y="8489"/>
                  <a:pt x="2697480" y="0"/>
                </a:cubicBezTo>
                <a:cubicBezTo>
                  <a:pt x="2867095" y="-8489"/>
                  <a:pt x="3039843" y="32880"/>
                  <a:pt x="3268980" y="0"/>
                </a:cubicBezTo>
                <a:cubicBezTo>
                  <a:pt x="3498117" y="-32880"/>
                  <a:pt x="3566061" y="32707"/>
                  <a:pt x="3657600" y="0"/>
                </a:cubicBezTo>
                <a:cubicBezTo>
                  <a:pt x="3749139" y="-32707"/>
                  <a:pt x="4033668" y="1921"/>
                  <a:pt x="4229100" y="0"/>
                </a:cubicBezTo>
                <a:cubicBezTo>
                  <a:pt x="4424532" y="-1921"/>
                  <a:pt x="4590786" y="17800"/>
                  <a:pt x="4709160" y="0"/>
                </a:cubicBezTo>
                <a:cubicBezTo>
                  <a:pt x="4827534" y="-17800"/>
                  <a:pt x="4946263" y="17667"/>
                  <a:pt x="5006340" y="0"/>
                </a:cubicBezTo>
                <a:cubicBezTo>
                  <a:pt x="5066417" y="-17667"/>
                  <a:pt x="5318582" y="54298"/>
                  <a:pt x="5486400" y="0"/>
                </a:cubicBezTo>
                <a:cubicBezTo>
                  <a:pt x="5654218" y="-54298"/>
                  <a:pt x="5641341" y="31374"/>
                  <a:pt x="5783580" y="0"/>
                </a:cubicBezTo>
                <a:cubicBezTo>
                  <a:pt x="5925819" y="-31374"/>
                  <a:pt x="5946789" y="27254"/>
                  <a:pt x="6080760" y="0"/>
                </a:cubicBezTo>
                <a:cubicBezTo>
                  <a:pt x="6214731" y="-27254"/>
                  <a:pt x="6379476" y="13653"/>
                  <a:pt x="6652260" y="0"/>
                </a:cubicBezTo>
                <a:cubicBezTo>
                  <a:pt x="6925044" y="-13653"/>
                  <a:pt x="6847784" y="5246"/>
                  <a:pt x="6949440" y="0"/>
                </a:cubicBezTo>
                <a:cubicBezTo>
                  <a:pt x="7051096" y="-5246"/>
                  <a:pt x="7535370" y="85581"/>
                  <a:pt x="7703820" y="0"/>
                </a:cubicBezTo>
                <a:cubicBezTo>
                  <a:pt x="7872270" y="-85581"/>
                  <a:pt x="8063293" y="27696"/>
                  <a:pt x="8183880" y="0"/>
                </a:cubicBezTo>
                <a:cubicBezTo>
                  <a:pt x="8304467" y="-27696"/>
                  <a:pt x="8383927" y="26384"/>
                  <a:pt x="8572500" y="0"/>
                </a:cubicBezTo>
                <a:cubicBezTo>
                  <a:pt x="8761073" y="-26384"/>
                  <a:pt x="8949093" y="22313"/>
                  <a:pt x="9144000" y="0"/>
                </a:cubicBezTo>
                <a:cubicBezTo>
                  <a:pt x="9182346" y="173387"/>
                  <a:pt x="9127395" y="209063"/>
                  <a:pt x="9144000" y="365760"/>
                </a:cubicBezTo>
                <a:cubicBezTo>
                  <a:pt x="9160605" y="522457"/>
                  <a:pt x="9139259" y="688360"/>
                  <a:pt x="9144000" y="937260"/>
                </a:cubicBezTo>
                <a:cubicBezTo>
                  <a:pt x="9148741" y="1186160"/>
                  <a:pt x="9095533" y="1374867"/>
                  <a:pt x="9144000" y="1508760"/>
                </a:cubicBezTo>
                <a:cubicBezTo>
                  <a:pt x="9192467" y="1642653"/>
                  <a:pt x="9110716" y="1959604"/>
                  <a:pt x="9144000" y="2217420"/>
                </a:cubicBezTo>
                <a:cubicBezTo>
                  <a:pt x="9177284" y="2475236"/>
                  <a:pt x="9084099" y="2538040"/>
                  <a:pt x="9144000" y="2720340"/>
                </a:cubicBezTo>
                <a:cubicBezTo>
                  <a:pt x="9203901" y="2902640"/>
                  <a:pt x="9133971" y="3046688"/>
                  <a:pt x="9144000" y="3223260"/>
                </a:cubicBezTo>
                <a:cubicBezTo>
                  <a:pt x="9154029" y="3399832"/>
                  <a:pt x="9071088" y="3612812"/>
                  <a:pt x="9144000" y="3863340"/>
                </a:cubicBezTo>
                <a:cubicBezTo>
                  <a:pt x="9216912" y="4113868"/>
                  <a:pt x="9122660" y="4082848"/>
                  <a:pt x="9144000" y="4229100"/>
                </a:cubicBezTo>
                <a:cubicBezTo>
                  <a:pt x="9165340" y="4375352"/>
                  <a:pt x="9074140" y="4622029"/>
                  <a:pt x="9144000" y="4869180"/>
                </a:cubicBezTo>
                <a:cubicBezTo>
                  <a:pt x="9213860" y="5116331"/>
                  <a:pt x="9127067" y="5317291"/>
                  <a:pt x="9144000" y="5440680"/>
                </a:cubicBezTo>
                <a:cubicBezTo>
                  <a:pt x="9160933" y="5564069"/>
                  <a:pt x="9134057" y="5663186"/>
                  <a:pt x="9144000" y="5875020"/>
                </a:cubicBezTo>
                <a:cubicBezTo>
                  <a:pt x="9153943" y="6086854"/>
                  <a:pt x="9037223" y="6515451"/>
                  <a:pt x="9144000" y="6858000"/>
                </a:cubicBezTo>
                <a:cubicBezTo>
                  <a:pt x="8916454" y="6911691"/>
                  <a:pt x="8882287" y="6821062"/>
                  <a:pt x="8663940" y="6858000"/>
                </a:cubicBezTo>
                <a:cubicBezTo>
                  <a:pt x="8445593" y="6894938"/>
                  <a:pt x="8153703" y="6831538"/>
                  <a:pt x="8001000" y="6858000"/>
                </a:cubicBezTo>
                <a:cubicBezTo>
                  <a:pt x="7848297" y="6884462"/>
                  <a:pt x="7582803" y="6797010"/>
                  <a:pt x="7338060" y="6858000"/>
                </a:cubicBezTo>
                <a:cubicBezTo>
                  <a:pt x="7093317" y="6918990"/>
                  <a:pt x="6837277" y="6804737"/>
                  <a:pt x="6675120" y="6858000"/>
                </a:cubicBezTo>
                <a:cubicBezTo>
                  <a:pt x="6512963" y="6911263"/>
                  <a:pt x="6473909" y="6835031"/>
                  <a:pt x="6286500" y="6858000"/>
                </a:cubicBezTo>
                <a:cubicBezTo>
                  <a:pt x="6099091" y="6880969"/>
                  <a:pt x="5932731" y="6838100"/>
                  <a:pt x="5715000" y="6858000"/>
                </a:cubicBezTo>
                <a:cubicBezTo>
                  <a:pt x="5497269" y="6877900"/>
                  <a:pt x="5490861" y="6855052"/>
                  <a:pt x="5417820" y="6858000"/>
                </a:cubicBezTo>
                <a:cubicBezTo>
                  <a:pt x="5344779" y="6860948"/>
                  <a:pt x="4905948" y="6794906"/>
                  <a:pt x="4663440" y="6858000"/>
                </a:cubicBezTo>
                <a:cubicBezTo>
                  <a:pt x="4420932" y="6921094"/>
                  <a:pt x="4433188" y="6829329"/>
                  <a:pt x="4274820" y="6858000"/>
                </a:cubicBezTo>
                <a:cubicBezTo>
                  <a:pt x="4116452" y="6886671"/>
                  <a:pt x="3763991" y="6777294"/>
                  <a:pt x="3520440" y="6858000"/>
                </a:cubicBezTo>
                <a:cubicBezTo>
                  <a:pt x="3276889" y="6938706"/>
                  <a:pt x="3191005" y="6800055"/>
                  <a:pt x="2948940" y="6858000"/>
                </a:cubicBezTo>
                <a:cubicBezTo>
                  <a:pt x="2706875" y="6915945"/>
                  <a:pt x="2492329" y="6830233"/>
                  <a:pt x="2194560" y="6858000"/>
                </a:cubicBezTo>
                <a:cubicBezTo>
                  <a:pt x="1896791" y="6885767"/>
                  <a:pt x="1732889" y="6842717"/>
                  <a:pt x="1531620" y="6858000"/>
                </a:cubicBezTo>
                <a:cubicBezTo>
                  <a:pt x="1330351" y="6873283"/>
                  <a:pt x="1181998" y="6787058"/>
                  <a:pt x="868680" y="6858000"/>
                </a:cubicBezTo>
                <a:cubicBezTo>
                  <a:pt x="555362" y="6928942"/>
                  <a:pt x="350339" y="6844462"/>
                  <a:pt x="0" y="6858000"/>
                </a:cubicBezTo>
                <a:cubicBezTo>
                  <a:pt x="-73100" y="6587860"/>
                  <a:pt x="59205" y="6513977"/>
                  <a:pt x="0" y="6217920"/>
                </a:cubicBezTo>
                <a:cubicBezTo>
                  <a:pt x="-59205" y="5921863"/>
                  <a:pt x="34555" y="5883011"/>
                  <a:pt x="0" y="5577840"/>
                </a:cubicBezTo>
                <a:cubicBezTo>
                  <a:pt x="-34555" y="5272669"/>
                  <a:pt x="65662" y="5250236"/>
                  <a:pt x="0" y="5006340"/>
                </a:cubicBezTo>
                <a:cubicBezTo>
                  <a:pt x="-65662" y="4762444"/>
                  <a:pt x="69983" y="4593839"/>
                  <a:pt x="0" y="4366260"/>
                </a:cubicBezTo>
                <a:cubicBezTo>
                  <a:pt x="-69983" y="4138681"/>
                  <a:pt x="51756" y="4079085"/>
                  <a:pt x="0" y="3931920"/>
                </a:cubicBezTo>
                <a:cubicBezTo>
                  <a:pt x="-51756" y="3784755"/>
                  <a:pt x="34384" y="3738142"/>
                  <a:pt x="0" y="3566160"/>
                </a:cubicBezTo>
                <a:cubicBezTo>
                  <a:pt x="-34384" y="3394178"/>
                  <a:pt x="6363" y="3096524"/>
                  <a:pt x="0" y="2926080"/>
                </a:cubicBezTo>
                <a:cubicBezTo>
                  <a:pt x="-6363" y="2755636"/>
                  <a:pt x="16770" y="2371102"/>
                  <a:pt x="0" y="2217420"/>
                </a:cubicBezTo>
                <a:cubicBezTo>
                  <a:pt x="-16770" y="2063738"/>
                  <a:pt x="12687" y="1815430"/>
                  <a:pt x="0" y="1714500"/>
                </a:cubicBezTo>
                <a:cubicBezTo>
                  <a:pt x="-12687" y="1613570"/>
                  <a:pt x="49047" y="1312814"/>
                  <a:pt x="0" y="1143000"/>
                </a:cubicBezTo>
                <a:cubicBezTo>
                  <a:pt x="-49047" y="973186"/>
                  <a:pt x="45458" y="413745"/>
                  <a:pt x="0" y="0"/>
                </a:cubicBezTo>
                <a:close/>
              </a:path>
              <a:path w="9144000" h="6858000" stroke="0" extrusionOk="0">
                <a:moveTo>
                  <a:pt x="0" y="0"/>
                </a:moveTo>
                <a:cubicBezTo>
                  <a:pt x="133319" y="-76190"/>
                  <a:pt x="442429" y="51475"/>
                  <a:pt x="662940" y="0"/>
                </a:cubicBezTo>
                <a:cubicBezTo>
                  <a:pt x="883451" y="-51475"/>
                  <a:pt x="1253603" y="67439"/>
                  <a:pt x="1417320" y="0"/>
                </a:cubicBezTo>
                <a:cubicBezTo>
                  <a:pt x="1581037" y="-67439"/>
                  <a:pt x="1766447" y="17090"/>
                  <a:pt x="2080260" y="0"/>
                </a:cubicBezTo>
                <a:cubicBezTo>
                  <a:pt x="2394073" y="-17090"/>
                  <a:pt x="2249144" y="26477"/>
                  <a:pt x="2377440" y="0"/>
                </a:cubicBezTo>
                <a:cubicBezTo>
                  <a:pt x="2505736" y="-26477"/>
                  <a:pt x="2912797" y="51862"/>
                  <a:pt x="3131820" y="0"/>
                </a:cubicBezTo>
                <a:cubicBezTo>
                  <a:pt x="3350843" y="-51862"/>
                  <a:pt x="3473953" y="19084"/>
                  <a:pt x="3703320" y="0"/>
                </a:cubicBezTo>
                <a:cubicBezTo>
                  <a:pt x="3932687" y="-19084"/>
                  <a:pt x="4058578" y="15743"/>
                  <a:pt x="4366260" y="0"/>
                </a:cubicBezTo>
                <a:cubicBezTo>
                  <a:pt x="4673942" y="-15743"/>
                  <a:pt x="4724121" y="6260"/>
                  <a:pt x="4846320" y="0"/>
                </a:cubicBezTo>
                <a:cubicBezTo>
                  <a:pt x="4968519" y="-6260"/>
                  <a:pt x="5136896" y="48868"/>
                  <a:pt x="5417820" y="0"/>
                </a:cubicBezTo>
                <a:cubicBezTo>
                  <a:pt x="5698744" y="-48868"/>
                  <a:pt x="5675696" y="21710"/>
                  <a:pt x="5897880" y="0"/>
                </a:cubicBezTo>
                <a:cubicBezTo>
                  <a:pt x="6120064" y="-21710"/>
                  <a:pt x="6210317" y="9822"/>
                  <a:pt x="6377940" y="0"/>
                </a:cubicBezTo>
                <a:cubicBezTo>
                  <a:pt x="6545563" y="-9822"/>
                  <a:pt x="6684630" y="37170"/>
                  <a:pt x="6766560" y="0"/>
                </a:cubicBezTo>
                <a:cubicBezTo>
                  <a:pt x="6848490" y="-37170"/>
                  <a:pt x="7170724" y="5805"/>
                  <a:pt x="7429500" y="0"/>
                </a:cubicBezTo>
                <a:cubicBezTo>
                  <a:pt x="7688276" y="-5805"/>
                  <a:pt x="7683439" y="24243"/>
                  <a:pt x="7909560" y="0"/>
                </a:cubicBezTo>
                <a:cubicBezTo>
                  <a:pt x="8135681" y="-24243"/>
                  <a:pt x="8437360" y="37644"/>
                  <a:pt x="8572500" y="0"/>
                </a:cubicBezTo>
                <a:cubicBezTo>
                  <a:pt x="8707640" y="-37644"/>
                  <a:pt x="8916329" y="19582"/>
                  <a:pt x="9144000" y="0"/>
                </a:cubicBezTo>
                <a:cubicBezTo>
                  <a:pt x="9206856" y="349519"/>
                  <a:pt x="9115654" y="564581"/>
                  <a:pt x="9144000" y="708660"/>
                </a:cubicBezTo>
                <a:cubicBezTo>
                  <a:pt x="9172346" y="852739"/>
                  <a:pt x="9137467" y="970126"/>
                  <a:pt x="9144000" y="1074420"/>
                </a:cubicBezTo>
                <a:cubicBezTo>
                  <a:pt x="9150533" y="1178714"/>
                  <a:pt x="9107304" y="1499989"/>
                  <a:pt x="9144000" y="1714500"/>
                </a:cubicBezTo>
                <a:cubicBezTo>
                  <a:pt x="9180696" y="1929011"/>
                  <a:pt x="9143856" y="2107449"/>
                  <a:pt x="9144000" y="2286000"/>
                </a:cubicBezTo>
                <a:cubicBezTo>
                  <a:pt x="9144144" y="2464551"/>
                  <a:pt x="9125462" y="2785731"/>
                  <a:pt x="9144000" y="2926080"/>
                </a:cubicBezTo>
                <a:cubicBezTo>
                  <a:pt x="9162538" y="3066429"/>
                  <a:pt x="9107110" y="3229864"/>
                  <a:pt x="9144000" y="3497580"/>
                </a:cubicBezTo>
                <a:cubicBezTo>
                  <a:pt x="9180890" y="3765296"/>
                  <a:pt x="9113809" y="3762924"/>
                  <a:pt x="9144000" y="3863340"/>
                </a:cubicBezTo>
                <a:cubicBezTo>
                  <a:pt x="9174191" y="3963756"/>
                  <a:pt x="9137738" y="4157305"/>
                  <a:pt x="9144000" y="4297680"/>
                </a:cubicBezTo>
                <a:cubicBezTo>
                  <a:pt x="9150262" y="4438055"/>
                  <a:pt x="9114987" y="4653650"/>
                  <a:pt x="9144000" y="4800600"/>
                </a:cubicBezTo>
                <a:cubicBezTo>
                  <a:pt x="9173013" y="4947550"/>
                  <a:pt x="9103394" y="5075622"/>
                  <a:pt x="9144000" y="5234940"/>
                </a:cubicBezTo>
                <a:cubicBezTo>
                  <a:pt x="9184606" y="5394258"/>
                  <a:pt x="9131980" y="5601232"/>
                  <a:pt x="9144000" y="5737860"/>
                </a:cubicBezTo>
                <a:cubicBezTo>
                  <a:pt x="9156020" y="5874488"/>
                  <a:pt x="9097053" y="6053629"/>
                  <a:pt x="9144000" y="6240780"/>
                </a:cubicBezTo>
                <a:cubicBezTo>
                  <a:pt x="9190947" y="6427931"/>
                  <a:pt x="9137306" y="6658832"/>
                  <a:pt x="9144000" y="6858000"/>
                </a:cubicBezTo>
                <a:cubicBezTo>
                  <a:pt x="8781450" y="6914618"/>
                  <a:pt x="8664084" y="6822124"/>
                  <a:pt x="8389620" y="6858000"/>
                </a:cubicBezTo>
                <a:cubicBezTo>
                  <a:pt x="8115156" y="6893876"/>
                  <a:pt x="8156860" y="6827086"/>
                  <a:pt x="8001000" y="6858000"/>
                </a:cubicBezTo>
                <a:cubicBezTo>
                  <a:pt x="7845140" y="6888914"/>
                  <a:pt x="7660468" y="6801235"/>
                  <a:pt x="7429500" y="6858000"/>
                </a:cubicBezTo>
                <a:cubicBezTo>
                  <a:pt x="7198532" y="6914765"/>
                  <a:pt x="7201280" y="6838215"/>
                  <a:pt x="7040880" y="6858000"/>
                </a:cubicBezTo>
                <a:cubicBezTo>
                  <a:pt x="6880480" y="6877785"/>
                  <a:pt x="6837811" y="6857474"/>
                  <a:pt x="6652260" y="6858000"/>
                </a:cubicBezTo>
                <a:cubicBezTo>
                  <a:pt x="6466709" y="6858526"/>
                  <a:pt x="6290366" y="6819459"/>
                  <a:pt x="6172200" y="6858000"/>
                </a:cubicBezTo>
                <a:cubicBezTo>
                  <a:pt x="6054034" y="6896541"/>
                  <a:pt x="5742948" y="6793025"/>
                  <a:pt x="5600700" y="6858000"/>
                </a:cubicBezTo>
                <a:cubicBezTo>
                  <a:pt x="5458452" y="6922975"/>
                  <a:pt x="5064947" y="6828138"/>
                  <a:pt x="4846320" y="6858000"/>
                </a:cubicBezTo>
                <a:cubicBezTo>
                  <a:pt x="4627693" y="6887862"/>
                  <a:pt x="4494187" y="6831656"/>
                  <a:pt x="4366260" y="6858000"/>
                </a:cubicBezTo>
                <a:cubicBezTo>
                  <a:pt x="4238333" y="6884344"/>
                  <a:pt x="3917774" y="6850729"/>
                  <a:pt x="3703320" y="6858000"/>
                </a:cubicBezTo>
                <a:cubicBezTo>
                  <a:pt x="3488866" y="6865271"/>
                  <a:pt x="3300357" y="6790421"/>
                  <a:pt x="3131820" y="6858000"/>
                </a:cubicBezTo>
                <a:cubicBezTo>
                  <a:pt x="2963283" y="6925579"/>
                  <a:pt x="2828532" y="6811265"/>
                  <a:pt x="2651760" y="6858000"/>
                </a:cubicBezTo>
                <a:cubicBezTo>
                  <a:pt x="2474988" y="6904735"/>
                  <a:pt x="2348090" y="6807320"/>
                  <a:pt x="2080260" y="6858000"/>
                </a:cubicBezTo>
                <a:cubicBezTo>
                  <a:pt x="1812430" y="6908680"/>
                  <a:pt x="1654517" y="6849331"/>
                  <a:pt x="1417320" y="6858000"/>
                </a:cubicBezTo>
                <a:cubicBezTo>
                  <a:pt x="1180123" y="6866669"/>
                  <a:pt x="922840" y="6822268"/>
                  <a:pt x="662940" y="6858000"/>
                </a:cubicBezTo>
                <a:cubicBezTo>
                  <a:pt x="403040" y="6893732"/>
                  <a:pt x="271158" y="6785459"/>
                  <a:pt x="0" y="6858000"/>
                </a:cubicBezTo>
                <a:cubicBezTo>
                  <a:pt x="-41303" y="6625871"/>
                  <a:pt x="24940" y="6529207"/>
                  <a:pt x="0" y="6286500"/>
                </a:cubicBezTo>
                <a:cubicBezTo>
                  <a:pt x="-24940" y="6043793"/>
                  <a:pt x="44073" y="6047557"/>
                  <a:pt x="0" y="5852160"/>
                </a:cubicBezTo>
                <a:cubicBezTo>
                  <a:pt x="-44073" y="5656763"/>
                  <a:pt x="45196" y="5365325"/>
                  <a:pt x="0" y="5143500"/>
                </a:cubicBezTo>
                <a:cubicBezTo>
                  <a:pt x="-45196" y="4921675"/>
                  <a:pt x="38522" y="4960479"/>
                  <a:pt x="0" y="4777740"/>
                </a:cubicBezTo>
                <a:cubicBezTo>
                  <a:pt x="-38522" y="4595001"/>
                  <a:pt x="47660" y="4519871"/>
                  <a:pt x="0" y="4343400"/>
                </a:cubicBezTo>
                <a:cubicBezTo>
                  <a:pt x="-47660" y="4166929"/>
                  <a:pt x="11094" y="4060374"/>
                  <a:pt x="0" y="3977640"/>
                </a:cubicBezTo>
                <a:cubicBezTo>
                  <a:pt x="-11094" y="3894906"/>
                  <a:pt x="2040" y="3707116"/>
                  <a:pt x="0" y="3543300"/>
                </a:cubicBezTo>
                <a:cubicBezTo>
                  <a:pt x="-2040" y="3379484"/>
                  <a:pt x="376" y="3338551"/>
                  <a:pt x="0" y="3177540"/>
                </a:cubicBezTo>
                <a:cubicBezTo>
                  <a:pt x="-376" y="3016529"/>
                  <a:pt x="51011" y="2706507"/>
                  <a:pt x="0" y="2537460"/>
                </a:cubicBezTo>
                <a:cubicBezTo>
                  <a:pt x="-51011" y="2368413"/>
                  <a:pt x="72449" y="2101947"/>
                  <a:pt x="0" y="1897380"/>
                </a:cubicBezTo>
                <a:cubicBezTo>
                  <a:pt x="-72449" y="1692813"/>
                  <a:pt x="4251" y="1576487"/>
                  <a:pt x="0" y="1394460"/>
                </a:cubicBezTo>
                <a:cubicBezTo>
                  <a:pt x="-4251" y="1212433"/>
                  <a:pt x="41122" y="958194"/>
                  <a:pt x="0" y="754380"/>
                </a:cubicBezTo>
                <a:cubicBezTo>
                  <a:pt x="-41122" y="550566"/>
                  <a:pt x="27450" y="173235"/>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EE369-BB66-4AC2-88C5-55329BFE60D2}"/>
              </a:ext>
            </a:extLst>
          </p:cNvPr>
          <p:cNvSpPr txBox="1"/>
          <p:nvPr/>
        </p:nvSpPr>
        <p:spPr>
          <a:xfrm>
            <a:off x="589867" y="1627513"/>
            <a:ext cx="8878665" cy="6063198"/>
          </a:xfrm>
          <a:prstGeom prst="rect">
            <a:avLst/>
          </a:prstGeom>
          <a:noFill/>
        </p:spPr>
        <p:txBody>
          <a:bodyPr wrap="square" rtlCol="0">
            <a:spAutoFit/>
          </a:bodyPr>
          <a:lstStyle/>
          <a:p>
            <a:pPr marL="502920" indent="-502920">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Print off the Ticket Out the Door for each student.</a:t>
            </a:r>
          </a:p>
          <a:p>
            <a:pPr marL="502920" indent="-502920">
              <a:buFont typeface="Arial" panose="020B0604020202020204" pitchFamily="34" charset="0"/>
              <a:buChar char="•"/>
            </a:pPr>
            <a:endParaRPr lang="en-US" sz="2400" dirty="0">
              <a:latin typeface="KG First Time In Forever" panose="02000506000000020003" pitchFamily="2" charset="0"/>
              <a:ea typeface="KBScaredStraight" panose="02000603000000000000" pitchFamily="2" charset="0"/>
            </a:endParaRPr>
          </a:p>
          <a:p>
            <a:pPr marL="502920" indent="-502920">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The students will </a:t>
            </a:r>
            <a:r>
              <a:rPr lang="en-US" sz="2400" dirty="0">
                <a:latin typeface="KG First Time In Forever" panose="02000506000000020003" pitchFamily="2" charset="0"/>
                <a:ea typeface="Tahoma" panose="020B0604030504040204" pitchFamily="34" charset="0"/>
                <a:cs typeface="Arial" panose="020B0604020202020204" pitchFamily="34" charset="0"/>
              </a:rPr>
              <a:t>choose one of the countries from this lesson to receive an award based on its factors of production/economic strength (or lack thereof…).</a:t>
            </a:r>
          </a:p>
          <a:p>
            <a:pPr marL="502920" indent="-502920">
              <a:buFont typeface="Arial" panose="020B0604020202020204" pitchFamily="34" charset="0"/>
              <a:buChar char="•"/>
            </a:pPr>
            <a:endParaRPr lang="en-US" sz="2400" dirty="0">
              <a:latin typeface="KG First Time In Forever" panose="02000506000000020003" pitchFamily="2" charset="0"/>
              <a:ea typeface="Tahoma" panose="020B0604030504040204" pitchFamily="34" charset="0"/>
              <a:cs typeface="Arial" panose="020B0604020202020204" pitchFamily="34" charset="0"/>
            </a:endParaRPr>
          </a:p>
          <a:p>
            <a:pPr marL="502920" indent="-502920">
              <a:buFont typeface="Arial" panose="020B0604020202020204" pitchFamily="34" charset="0"/>
              <a:buChar char="•"/>
            </a:pPr>
            <a:r>
              <a:rPr lang="en-US" sz="2400" dirty="0">
                <a:latin typeface="KG First Time In Forever" panose="02000506000000020003" pitchFamily="2" charset="0"/>
                <a:ea typeface="Tahoma" panose="020B0604030504040204" pitchFamily="34" charset="0"/>
                <a:cs typeface="Arial" panose="020B0604020202020204" pitchFamily="34" charset="0"/>
              </a:rPr>
              <a:t>They will d</a:t>
            </a:r>
            <a:r>
              <a:rPr lang="en-US" sz="2400" dirty="0">
                <a:latin typeface="KG First Time In Forever" panose="02000506000000020003" pitchFamily="2" charset="0"/>
                <a:cs typeface="Arial" panose="020B0604020202020204" pitchFamily="34" charset="0"/>
              </a:rPr>
              <a:t>esign a “Most Likely to…” award for the country that will be featured in the Global Economic Yearbook. Students should think about what they have learned about the country’s economy, specifically its natural resources, human capital and capital investments, and entrepreneurs. </a:t>
            </a:r>
          </a:p>
          <a:p>
            <a:pPr marL="502920" indent="-502920">
              <a:buFont typeface="Arial" panose="020B0604020202020204" pitchFamily="34" charset="0"/>
              <a:buChar char="•"/>
            </a:pPr>
            <a:endParaRPr lang="en-US" sz="2400" dirty="0">
              <a:latin typeface="KG First Time In Forever" panose="02000506000000020003" pitchFamily="2" charset="0"/>
              <a:cs typeface="Arial" panose="020B0604020202020204" pitchFamily="34" charset="0"/>
            </a:endParaRPr>
          </a:p>
          <a:p>
            <a:pPr marL="502920" indent="-502920">
              <a:buFont typeface="Arial" panose="020B0604020202020204" pitchFamily="34" charset="0"/>
              <a:buChar char="•"/>
            </a:pPr>
            <a:r>
              <a:rPr lang="en-US" sz="2400" dirty="0">
                <a:latin typeface="KG First Time In Forever" panose="02000506000000020003" pitchFamily="2" charset="0"/>
                <a:cs typeface="Arial" panose="020B0604020202020204" pitchFamily="34" charset="0"/>
              </a:rPr>
              <a:t>In the textbox, students will explain why the country was chosen for this award. They will draw an image/symbol that relates to the topic in the light gray area.</a:t>
            </a:r>
            <a:endParaRPr lang="en-US" altLang="en-US" sz="2400" dirty="0">
              <a:latin typeface="KG First Time In Forever" panose="02000506000000020003" pitchFamily="2" charset="0"/>
              <a:cs typeface="Arial" panose="020B0604020202020204" pitchFamily="34" charset="0"/>
            </a:endParaRPr>
          </a:p>
          <a:p>
            <a:pPr marL="502920" indent="-50292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pic>
        <p:nvPicPr>
          <p:cNvPr id="13" name="Picture 12" descr="A close up of a logo&#10;&#10;Description automatically generated">
            <a:extLst>
              <a:ext uri="{FF2B5EF4-FFF2-40B4-BE49-F238E27FC236}">
                <a16:creationId xmlns:a16="http://schemas.microsoft.com/office/drawing/2014/main" id="{676620A3-9AD0-41BB-8E5B-117F1E3430AB}"/>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0" y="672678"/>
            <a:ext cx="585216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1" y="551975"/>
            <a:ext cx="484619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TEACHER info</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4" name="TextBox 13">
            <a:extLst>
              <a:ext uri="{FF2B5EF4-FFF2-40B4-BE49-F238E27FC236}">
                <a16:creationId xmlns:a16="http://schemas.microsoft.com/office/drawing/2014/main" id="{59979AEA-51D2-472A-B026-328DFF9378D2}"/>
              </a:ext>
            </a:extLst>
          </p:cNvPr>
          <p:cNvSpPr txBox="1"/>
          <p:nvPr/>
        </p:nvSpPr>
        <p:spPr>
          <a:xfrm>
            <a:off x="0" y="7545315"/>
            <a:ext cx="1989938" cy="261610"/>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Brain Wrinkles</a:t>
            </a:r>
          </a:p>
        </p:txBody>
      </p:sp>
    </p:spTree>
    <p:extLst>
      <p:ext uri="{BB962C8B-B14F-4D97-AF65-F5344CB8AC3E}">
        <p14:creationId xmlns:p14="http://schemas.microsoft.com/office/powerpoint/2010/main" val="207811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3840" y="134112"/>
            <a:ext cx="9595104" cy="7361289"/>
          </a:xfrm>
          <a:custGeom>
            <a:avLst/>
            <a:gdLst>
              <a:gd name="connsiteX0" fmla="*/ 0 w 9595104"/>
              <a:gd name="connsiteY0" fmla="*/ 0 h 7361289"/>
              <a:gd name="connsiteX1" fmla="*/ 311841 w 9595104"/>
              <a:gd name="connsiteY1" fmla="*/ 0 h 7361289"/>
              <a:gd name="connsiteX2" fmla="*/ 623682 w 9595104"/>
              <a:gd name="connsiteY2" fmla="*/ 0 h 7361289"/>
              <a:gd name="connsiteX3" fmla="*/ 935523 w 9595104"/>
              <a:gd name="connsiteY3" fmla="*/ 0 h 7361289"/>
              <a:gd name="connsiteX4" fmla="*/ 1343315 w 9595104"/>
              <a:gd name="connsiteY4" fmla="*/ 0 h 7361289"/>
              <a:gd name="connsiteX5" fmla="*/ 1943009 w 9595104"/>
              <a:gd name="connsiteY5" fmla="*/ 0 h 7361289"/>
              <a:gd name="connsiteX6" fmla="*/ 2350800 w 9595104"/>
              <a:gd name="connsiteY6" fmla="*/ 0 h 7361289"/>
              <a:gd name="connsiteX7" fmla="*/ 2950494 w 9595104"/>
              <a:gd name="connsiteY7" fmla="*/ 0 h 7361289"/>
              <a:gd name="connsiteX8" fmla="*/ 3454237 w 9595104"/>
              <a:gd name="connsiteY8" fmla="*/ 0 h 7361289"/>
              <a:gd name="connsiteX9" fmla="*/ 3766078 w 9595104"/>
              <a:gd name="connsiteY9" fmla="*/ 0 h 7361289"/>
              <a:gd name="connsiteX10" fmla="*/ 4269821 w 9595104"/>
              <a:gd name="connsiteY10" fmla="*/ 0 h 7361289"/>
              <a:gd name="connsiteX11" fmla="*/ 4581662 w 9595104"/>
              <a:gd name="connsiteY11" fmla="*/ 0 h 7361289"/>
              <a:gd name="connsiteX12" fmla="*/ 4893503 w 9595104"/>
              <a:gd name="connsiteY12" fmla="*/ 0 h 7361289"/>
              <a:gd name="connsiteX13" fmla="*/ 5493197 w 9595104"/>
              <a:gd name="connsiteY13" fmla="*/ 0 h 7361289"/>
              <a:gd name="connsiteX14" fmla="*/ 5805038 w 9595104"/>
              <a:gd name="connsiteY14" fmla="*/ 0 h 7361289"/>
              <a:gd name="connsiteX15" fmla="*/ 6596634 w 9595104"/>
              <a:gd name="connsiteY15" fmla="*/ 0 h 7361289"/>
              <a:gd name="connsiteX16" fmla="*/ 7100377 w 9595104"/>
              <a:gd name="connsiteY16" fmla="*/ 0 h 7361289"/>
              <a:gd name="connsiteX17" fmla="*/ 7508169 w 9595104"/>
              <a:gd name="connsiteY17" fmla="*/ 0 h 7361289"/>
              <a:gd name="connsiteX18" fmla="*/ 8107863 w 9595104"/>
              <a:gd name="connsiteY18" fmla="*/ 0 h 7361289"/>
              <a:gd name="connsiteX19" fmla="*/ 8419704 w 9595104"/>
              <a:gd name="connsiteY19" fmla="*/ 0 h 7361289"/>
              <a:gd name="connsiteX20" fmla="*/ 9019398 w 9595104"/>
              <a:gd name="connsiteY20" fmla="*/ 0 h 7361289"/>
              <a:gd name="connsiteX21" fmla="*/ 9595104 w 9595104"/>
              <a:gd name="connsiteY21" fmla="*/ 0 h 7361289"/>
              <a:gd name="connsiteX22" fmla="*/ 9595104 w 9595104"/>
              <a:gd name="connsiteY22" fmla="*/ 566253 h 7361289"/>
              <a:gd name="connsiteX23" fmla="*/ 9595104 w 9595104"/>
              <a:gd name="connsiteY23" fmla="*/ 1058893 h 7361289"/>
              <a:gd name="connsiteX24" fmla="*/ 9595104 w 9595104"/>
              <a:gd name="connsiteY24" fmla="*/ 1551533 h 7361289"/>
              <a:gd name="connsiteX25" fmla="*/ 9595104 w 9595104"/>
              <a:gd name="connsiteY25" fmla="*/ 2191399 h 7361289"/>
              <a:gd name="connsiteX26" fmla="*/ 9595104 w 9595104"/>
              <a:gd name="connsiteY26" fmla="*/ 2536813 h 7361289"/>
              <a:gd name="connsiteX27" fmla="*/ 9595104 w 9595104"/>
              <a:gd name="connsiteY27" fmla="*/ 3176679 h 7361289"/>
              <a:gd name="connsiteX28" fmla="*/ 9595104 w 9595104"/>
              <a:gd name="connsiteY28" fmla="*/ 3742932 h 7361289"/>
              <a:gd name="connsiteX29" fmla="*/ 9595104 w 9595104"/>
              <a:gd name="connsiteY29" fmla="*/ 4161960 h 7361289"/>
              <a:gd name="connsiteX30" fmla="*/ 9595104 w 9595104"/>
              <a:gd name="connsiteY30" fmla="*/ 4654600 h 7361289"/>
              <a:gd name="connsiteX31" fmla="*/ 9595104 w 9595104"/>
              <a:gd name="connsiteY31" fmla="*/ 5147240 h 7361289"/>
              <a:gd name="connsiteX32" fmla="*/ 9595104 w 9595104"/>
              <a:gd name="connsiteY32" fmla="*/ 5566267 h 7361289"/>
              <a:gd name="connsiteX33" fmla="*/ 9595104 w 9595104"/>
              <a:gd name="connsiteY33" fmla="*/ 5985294 h 7361289"/>
              <a:gd name="connsiteX34" fmla="*/ 9595104 w 9595104"/>
              <a:gd name="connsiteY34" fmla="*/ 6477934 h 7361289"/>
              <a:gd name="connsiteX35" fmla="*/ 9595104 w 9595104"/>
              <a:gd name="connsiteY35" fmla="*/ 7361289 h 7361289"/>
              <a:gd name="connsiteX36" fmla="*/ 9283263 w 9595104"/>
              <a:gd name="connsiteY36" fmla="*/ 7361289 h 7361289"/>
              <a:gd name="connsiteX37" fmla="*/ 8971422 w 9595104"/>
              <a:gd name="connsiteY37" fmla="*/ 7361289 h 7361289"/>
              <a:gd name="connsiteX38" fmla="*/ 8179826 w 9595104"/>
              <a:gd name="connsiteY38" fmla="*/ 7361289 h 7361289"/>
              <a:gd name="connsiteX39" fmla="*/ 7772034 w 9595104"/>
              <a:gd name="connsiteY39" fmla="*/ 7361289 h 7361289"/>
              <a:gd name="connsiteX40" fmla="*/ 6980438 w 9595104"/>
              <a:gd name="connsiteY40" fmla="*/ 7361289 h 7361289"/>
              <a:gd name="connsiteX41" fmla="*/ 6380744 w 9595104"/>
              <a:gd name="connsiteY41" fmla="*/ 7361289 h 7361289"/>
              <a:gd name="connsiteX42" fmla="*/ 5589148 w 9595104"/>
              <a:gd name="connsiteY42" fmla="*/ 7361289 h 7361289"/>
              <a:gd name="connsiteX43" fmla="*/ 4893503 w 9595104"/>
              <a:gd name="connsiteY43" fmla="*/ 7361289 h 7361289"/>
              <a:gd name="connsiteX44" fmla="*/ 4197858 w 9595104"/>
              <a:gd name="connsiteY44" fmla="*/ 7361289 h 7361289"/>
              <a:gd name="connsiteX45" fmla="*/ 3502213 w 9595104"/>
              <a:gd name="connsiteY45" fmla="*/ 7361289 h 7361289"/>
              <a:gd name="connsiteX46" fmla="*/ 2806568 w 9595104"/>
              <a:gd name="connsiteY46" fmla="*/ 7361289 h 7361289"/>
              <a:gd name="connsiteX47" fmla="*/ 2014972 w 9595104"/>
              <a:gd name="connsiteY47" fmla="*/ 7361289 h 7361289"/>
              <a:gd name="connsiteX48" fmla="*/ 1511229 w 9595104"/>
              <a:gd name="connsiteY48" fmla="*/ 7361289 h 7361289"/>
              <a:gd name="connsiteX49" fmla="*/ 815584 w 9595104"/>
              <a:gd name="connsiteY49" fmla="*/ 7361289 h 7361289"/>
              <a:gd name="connsiteX50" fmla="*/ 0 w 9595104"/>
              <a:gd name="connsiteY50" fmla="*/ 7361289 h 7361289"/>
              <a:gd name="connsiteX51" fmla="*/ 0 w 9595104"/>
              <a:gd name="connsiteY51" fmla="*/ 7015875 h 7361289"/>
              <a:gd name="connsiteX52" fmla="*/ 0 w 9595104"/>
              <a:gd name="connsiteY52" fmla="*/ 6376009 h 7361289"/>
              <a:gd name="connsiteX53" fmla="*/ 0 w 9595104"/>
              <a:gd name="connsiteY53" fmla="*/ 5662530 h 7361289"/>
              <a:gd name="connsiteX54" fmla="*/ 0 w 9595104"/>
              <a:gd name="connsiteY54" fmla="*/ 5169890 h 7361289"/>
              <a:gd name="connsiteX55" fmla="*/ 0 w 9595104"/>
              <a:gd name="connsiteY55" fmla="*/ 4603637 h 7361289"/>
              <a:gd name="connsiteX56" fmla="*/ 0 w 9595104"/>
              <a:gd name="connsiteY56" fmla="*/ 3890158 h 7361289"/>
              <a:gd name="connsiteX57" fmla="*/ 0 w 9595104"/>
              <a:gd name="connsiteY57" fmla="*/ 3323905 h 7361289"/>
              <a:gd name="connsiteX58" fmla="*/ 0 w 9595104"/>
              <a:gd name="connsiteY58" fmla="*/ 2610426 h 7361289"/>
              <a:gd name="connsiteX59" fmla="*/ 0 w 9595104"/>
              <a:gd name="connsiteY59" fmla="*/ 2265012 h 7361289"/>
              <a:gd name="connsiteX60" fmla="*/ 0 w 9595104"/>
              <a:gd name="connsiteY60" fmla="*/ 1698759 h 7361289"/>
              <a:gd name="connsiteX61" fmla="*/ 0 w 9595104"/>
              <a:gd name="connsiteY61" fmla="*/ 985280 h 7361289"/>
              <a:gd name="connsiteX62" fmla="*/ 0 w 9595104"/>
              <a:gd name="connsiteY62" fmla="*/ 639866 h 7361289"/>
              <a:gd name="connsiteX63" fmla="*/ 0 w 9595104"/>
              <a:gd name="connsiteY63" fmla="*/ 0 h 736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595104" h="7361289" fill="none" extrusionOk="0">
                <a:moveTo>
                  <a:pt x="0" y="0"/>
                </a:moveTo>
                <a:cubicBezTo>
                  <a:pt x="130578" y="-13996"/>
                  <a:pt x="165467" y="29453"/>
                  <a:pt x="311841" y="0"/>
                </a:cubicBezTo>
                <a:cubicBezTo>
                  <a:pt x="458215" y="-29453"/>
                  <a:pt x="524910" y="8884"/>
                  <a:pt x="623682" y="0"/>
                </a:cubicBezTo>
                <a:cubicBezTo>
                  <a:pt x="722454" y="-8884"/>
                  <a:pt x="780503" y="18826"/>
                  <a:pt x="935523" y="0"/>
                </a:cubicBezTo>
                <a:cubicBezTo>
                  <a:pt x="1090543" y="-18826"/>
                  <a:pt x="1230741" y="42160"/>
                  <a:pt x="1343315" y="0"/>
                </a:cubicBezTo>
                <a:cubicBezTo>
                  <a:pt x="1455889" y="-42160"/>
                  <a:pt x="1800527" y="42573"/>
                  <a:pt x="1943009" y="0"/>
                </a:cubicBezTo>
                <a:cubicBezTo>
                  <a:pt x="2085491" y="-42573"/>
                  <a:pt x="2169127" y="38678"/>
                  <a:pt x="2350800" y="0"/>
                </a:cubicBezTo>
                <a:cubicBezTo>
                  <a:pt x="2532473" y="-38678"/>
                  <a:pt x="2813908" y="4664"/>
                  <a:pt x="2950494" y="0"/>
                </a:cubicBezTo>
                <a:cubicBezTo>
                  <a:pt x="3087080" y="-4664"/>
                  <a:pt x="3291457" y="25544"/>
                  <a:pt x="3454237" y="0"/>
                </a:cubicBezTo>
                <a:cubicBezTo>
                  <a:pt x="3617017" y="-25544"/>
                  <a:pt x="3620105" y="36885"/>
                  <a:pt x="3766078" y="0"/>
                </a:cubicBezTo>
                <a:cubicBezTo>
                  <a:pt x="3912051" y="-36885"/>
                  <a:pt x="4130959" y="35341"/>
                  <a:pt x="4269821" y="0"/>
                </a:cubicBezTo>
                <a:cubicBezTo>
                  <a:pt x="4408683" y="-35341"/>
                  <a:pt x="4482253" y="7781"/>
                  <a:pt x="4581662" y="0"/>
                </a:cubicBezTo>
                <a:cubicBezTo>
                  <a:pt x="4681071" y="-7781"/>
                  <a:pt x="4750463" y="2883"/>
                  <a:pt x="4893503" y="0"/>
                </a:cubicBezTo>
                <a:cubicBezTo>
                  <a:pt x="5036543" y="-2883"/>
                  <a:pt x="5289758" y="8532"/>
                  <a:pt x="5493197" y="0"/>
                </a:cubicBezTo>
                <a:cubicBezTo>
                  <a:pt x="5696636" y="-8532"/>
                  <a:pt x="5665066" y="18161"/>
                  <a:pt x="5805038" y="0"/>
                </a:cubicBezTo>
                <a:cubicBezTo>
                  <a:pt x="5945010" y="-18161"/>
                  <a:pt x="6293362" y="74124"/>
                  <a:pt x="6596634" y="0"/>
                </a:cubicBezTo>
                <a:cubicBezTo>
                  <a:pt x="6899906" y="-74124"/>
                  <a:pt x="6916218" y="27477"/>
                  <a:pt x="7100377" y="0"/>
                </a:cubicBezTo>
                <a:cubicBezTo>
                  <a:pt x="7284536" y="-27477"/>
                  <a:pt x="7412050" y="44948"/>
                  <a:pt x="7508169" y="0"/>
                </a:cubicBezTo>
                <a:cubicBezTo>
                  <a:pt x="7604288" y="-44948"/>
                  <a:pt x="7851596" y="916"/>
                  <a:pt x="8107863" y="0"/>
                </a:cubicBezTo>
                <a:cubicBezTo>
                  <a:pt x="8364130" y="-916"/>
                  <a:pt x="8330483" y="19735"/>
                  <a:pt x="8419704" y="0"/>
                </a:cubicBezTo>
                <a:cubicBezTo>
                  <a:pt x="8508925" y="-19735"/>
                  <a:pt x="8865197" y="34273"/>
                  <a:pt x="9019398" y="0"/>
                </a:cubicBezTo>
                <a:cubicBezTo>
                  <a:pt x="9173599" y="-34273"/>
                  <a:pt x="9332503" y="55668"/>
                  <a:pt x="9595104" y="0"/>
                </a:cubicBezTo>
                <a:cubicBezTo>
                  <a:pt x="9618225" y="157464"/>
                  <a:pt x="9561283" y="324191"/>
                  <a:pt x="9595104" y="566253"/>
                </a:cubicBezTo>
                <a:cubicBezTo>
                  <a:pt x="9628925" y="808315"/>
                  <a:pt x="9563245" y="815669"/>
                  <a:pt x="9595104" y="1058893"/>
                </a:cubicBezTo>
                <a:cubicBezTo>
                  <a:pt x="9626963" y="1302117"/>
                  <a:pt x="9546047" y="1434759"/>
                  <a:pt x="9595104" y="1551533"/>
                </a:cubicBezTo>
                <a:cubicBezTo>
                  <a:pt x="9644161" y="1668307"/>
                  <a:pt x="9558736" y="2058902"/>
                  <a:pt x="9595104" y="2191399"/>
                </a:cubicBezTo>
                <a:cubicBezTo>
                  <a:pt x="9631472" y="2323896"/>
                  <a:pt x="9582600" y="2416614"/>
                  <a:pt x="9595104" y="2536813"/>
                </a:cubicBezTo>
                <a:cubicBezTo>
                  <a:pt x="9607608" y="2657012"/>
                  <a:pt x="9587194" y="2862800"/>
                  <a:pt x="9595104" y="3176679"/>
                </a:cubicBezTo>
                <a:cubicBezTo>
                  <a:pt x="9603014" y="3490558"/>
                  <a:pt x="9530584" y="3484022"/>
                  <a:pt x="9595104" y="3742932"/>
                </a:cubicBezTo>
                <a:cubicBezTo>
                  <a:pt x="9659624" y="4001842"/>
                  <a:pt x="9592489" y="4064275"/>
                  <a:pt x="9595104" y="4161960"/>
                </a:cubicBezTo>
                <a:cubicBezTo>
                  <a:pt x="9597719" y="4259645"/>
                  <a:pt x="9581462" y="4554515"/>
                  <a:pt x="9595104" y="4654600"/>
                </a:cubicBezTo>
                <a:cubicBezTo>
                  <a:pt x="9608746" y="4754685"/>
                  <a:pt x="9557369" y="5035961"/>
                  <a:pt x="9595104" y="5147240"/>
                </a:cubicBezTo>
                <a:cubicBezTo>
                  <a:pt x="9632839" y="5258519"/>
                  <a:pt x="9568422" y="5453577"/>
                  <a:pt x="9595104" y="5566267"/>
                </a:cubicBezTo>
                <a:cubicBezTo>
                  <a:pt x="9621786" y="5678957"/>
                  <a:pt x="9568245" y="5861480"/>
                  <a:pt x="9595104" y="5985294"/>
                </a:cubicBezTo>
                <a:cubicBezTo>
                  <a:pt x="9621963" y="6109108"/>
                  <a:pt x="9572293" y="6239413"/>
                  <a:pt x="9595104" y="6477934"/>
                </a:cubicBezTo>
                <a:cubicBezTo>
                  <a:pt x="9617915" y="6716455"/>
                  <a:pt x="9537767" y="6958280"/>
                  <a:pt x="9595104" y="7361289"/>
                </a:cubicBezTo>
                <a:cubicBezTo>
                  <a:pt x="9511920" y="7366266"/>
                  <a:pt x="9400198" y="7355864"/>
                  <a:pt x="9283263" y="7361289"/>
                </a:cubicBezTo>
                <a:cubicBezTo>
                  <a:pt x="9166328" y="7366714"/>
                  <a:pt x="9068609" y="7345247"/>
                  <a:pt x="8971422" y="7361289"/>
                </a:cubicBezTo>
                <a:cubicBezTo>
                  <a:pt x="8874235" y="7377331"/>
                  <a:pt x="8404274" y="7305703"/>
                  <a:pt x="8179826" y="7361289"/>
                </a:cubicBezTo>
                <a:cubicBezTo>
                  <a:pt x="7955378" y="7416875"/>
                  <a:pt x="7901889" y="7352267"/>
                  <a:pt x="7772034" y="7361289"/>
                </a:cubicBezTo>
                <a:cubicBezTo>
                  <a:pt x="7642179" y="7370311"/>
                  <a:pt x="7328271" y="7349522"/>
                  <a:pt x="6980438" y="7361289"/>
                </a:cubicBezTo>
                <a:cubicBezTo>
                  <a:pt x="6632605" y="7373056"/>
                  <a:pt x="6587462" y="7349978"/>
                  <a:pt x="6380744" y="7361289"/>
                </a:cubicBezTo>
                <a:cubicBezTo>
                  <a:pt x="6174026" y="7372600"/>
                  <a:pt x="5766892" y="7283182"/>
                  <a:pt x="5589148" y="7361289"/>
                </a:cubicBezTo>
                <a:cubicBezTo>
                  <a:pt x="5411404" y="7439396"/>
                  <a:pt x="5036221" y="7329472"/>
                  <a:pt x="4893503" y="7361289"/>
                </a:cubicBezTo>
                <a:cubicBezTo>
                  <a:pt x="4750785" y="7393106"/>
                  <a:pt x="4408303" y="7359455"/>
                  <a:pt x="4197858" y="7361289"/>
                </a:cubicBezTo>
                <a:cubicBezTo>
                  <a:pt x="3987413" y="7363123"/>
                  <a:pt x="3689994" y="7293943"/>
                  <a:pt x="3502213" y="7361289"/>
                </a:cubicBezTo>
                <a:cubicBezTo>
                  <a:pt x="3314433" y="7428635"/>
                  <a:pt x="3110172" y="7306631"/>
                  <a:pt x="2806568" y="7361289"/>
                </a:cubicBezTo>
                <a:cubicBezTo>
                  <a:pt x="2502964" y="7415947"/>
                  <a:pt x="2240687" y="7307343"/>
                  <a:pt x="2014972" y="7361289"/>
                </a:cubicBezTo>
                <a:cubicBezTo>
                  <a:pt x="1789257" y="7415235"/>
                  <a:pt x="1691930" y="7316224"/>
                  <a:pt x="1511229" y="7361289"/>
                </a:cubicBezTo>
                <a:cubicBezTo>
                  <a:pt x="1330528" y="7406354"/>
                  <a:pt x="1052742" y="7286404"/>
                  <a:pt x="815584" y="7361289"/>
                </a:cubicBezTo>
                <a:cubicBezTo>
                  <a:pt x="578427" y="7436174"/>
                  <a:pt x="348884" y="7300383"/>
                  <a:pt x="0" y="7361289"/>
                </a:cubicBezTo>
                <a:cubicBezTo>
                  <a:pt x="-38009" y="7261155"/>
                  <a:pt x="27971" y="7138972"/>
                  <a:pt x="0" y="7015875"/>
                </a:cubicBezTo>
                <a:cubicBezTo>
                  <a:pt x="-27971" y="6892778"/>
                  <a:pt x="73049" y="6561439"/>
                  <a:pt x="0" y="6376009"/>
                </a:cubicBezTo>
                <a:cubicBezTo>
                  <a:pt x="-73049" y="6190579"/>
                  <a:pt x="26760" y="5871732"/>
                  <a:pt x="0" y="5662530"/>
                </a:cubicBezTo>
                <a:cubicBezTo>
                  <a:pt x="-26760" y="5453328"/>
                  <a:pt x="42015" y="5374410"/>
                  <a:pt x="0" y="5169890"/>
                </a:cubicBezTo>
                <a:cubicBezTo>
                  <a:pt x="-42015" y="4965370"/>
                  <a:pt x="67499" y="4731666"/>
                  <a:pt x="0" y="4603637"/>
                </a:cubicBezTo>
                <a:cubicBezTo>
                  <a:pt x="-67499" y="4475608"/>
                  <a:pt x="37259" y="4108715"/>
                  <a:pt x="0" y="3890158"/>
                </a:cubicBezTo>
                <a:cubicBezTo>
                  <a:pt x="-37259" y="3671601"/>
                  <a:pt x="29253" y="3587821"/>
                  <a:pt x="0" y="3323905"/>
                </a:cubicBezTo>
                <a:cubicBezTo>
                  <a:pt x="-29253" y="3059989"/>
                  <a:pt x="3433" y="2764310"/>
                  <a:pt x="0" y="2610426"/>
                </a:cubicBezTo>
                <a:cubicBezTo>
                  <a:pt x="-3433" y="2456542"/>
                  <a:pt x="9820" y="2341830"/>
                  <a:pt x="0" y="2265012"/>
                </a:cubicBezTo>
                <a:cubicBezTo>
                  <a:pt x="-9820" y="2188194"/>
                  <a:pt x="9262" y="1881141"/>
                  <a:pt x="0" y="1698759"/>
                </a:cubicBezTo>
                <a:cubicBezTo>
                  <a:pt x="-9262" y="1516377"/>
                  <a:pt x="65986" y="1313171"/>
                  <a:pt x="0" y="985280"/>
                </a:cubicBezTo>
                <a:cubicBezTo>
                  <a:pt x="-65986" y="657389"/>
                  <a:pt x="3684" y="807570"/>
                  <a:pt x="0" y="639866"/>
                </a:cubicBezTo>
                <a:cubicBezTo>
                  <a:pt x="-3684" y="472162"/>
                  <a:pt x="52606" y="193235"/>
                  <a:pt x="0" y="0"/>
                </a:cubicBezTo>
                <a:close/>
              </a:path>
              <a:path w="9595104" h="7361289" stroke="0" extrusionOk="0">
                <a:moveTo>
                  <a:pt x="0" y="0"/>
                </a:moveTo>
                <a:cubicBezTo>
                  <a:pt x="316765" y="-6946"/>
                  <a:pt x="476647" y="62065"/>
                  <a:pt x="695645" y="0"/>
                </a:cubicBezTo>
                <a:cubicBezTo>
                  <a:pt x="914643" y="-62065"/>
                  <a:pt x="1097650" y="20334"/>
                  <a:pt x="1487241" y="0"/>
                </a:cubicBezTo>
                <a:cubicBezTo>
                  <a:pt x="1876832" y="-20334"/>
                  <a:pt x="1854165" y="42331"/>
                  <a:pt x="2182886" y="0"/>
                </a:cubicBezTo>
                <a:cubicBezTo>
                  <a:pt x="2511607" y="-42331"/>
                  <a:pt x="2342283" y="5271"/>
                  <a:pt x="2494727" y="0"/>
                </a:cubicBezTo>
                <a:cubicBezTo>
                  <a:pt x="2647171" y="-5271"/>
                  <a:pt x="2997479" y="94962"/>
                  <a:pt x="3286323" y="0"/>
                </a:cubicBezTo>
                <a:cubicBezTo>
                  <a:pt x="3575167" y="-94962"/>
                  <a:pt x="3649599" y="62335"/>
                  <a:pt x="3886017" y="0"/>
                </a:cubicBezTo>
                <a:cubicBezTo>
                  <a:pt x="4122435" y="-62335"/>
                  <a:pt x="4249417" y="63895"/>
                  <a:pt x="4581662" y="0"/>
                </a:cubicBezTo>
                <a:cubicBezTo>
                  <a:pt x="4913907" y="-63895"/>
                  <a:pt x="4947155" y="5157"/>
                  <a:pt x="5085405" y="0"/>
                </a:cubicBezTo>
                <a:cubicBezTo>
                  <a:pt x="5223655" y="-5157"/>
                  <a:pt x="5563176" y="9457"/>
                  <a:pt x="5685099" y="0"/>
                </a:cubicBezTo>
                <a:cubicBezTo>
                  <a:pt x="5807022" y="-9457"/>
                  <a:pt x="6067897" y="56204"/>
                  <a:pt x="6188842" y="0"/>
                </a:cubicBezTo>
                <a:cubicBezTo>
                  <a:pt x="6309787" y="-56204"/>
                  <a:pt x="6564461" y="24791"/>
                  <a:pt x="6692585" y="0"/>
                </a:cubicBezTo>
                <a:cubicBezTo>
                  <a:pt x="6820709" y="-24791"/>
                  <a:pt x="6964640" y="4028"/>
                  <a:pt x="7100377" y="0"/>
                </a:cubicBezTo>
                <a:cubicBezTo>
                  <a:pt x="7236114" y="-4028"/>
                  <a:pt x="7577002" y="40142"/>
                  <a:pt x="7796022" y="0"/>
                </a:cubicBezTo>
                <a:cubicBezTo>
                  <a:pt x="8015042" y="-40142"/>
                  <a:pt x="8164774" y="15181"/>
                  <a:pt x="8299765" y="0"/>
                </a:cubicBezTo>
                <a:cubicBezTo>
                  <a:pt x="8434756" y="-15181"/>
                  <a:pt x="8762754" y="27238"/>
                  <a:pt x="8995410" y="0"/>
                </a:cubicBezTo>
                <a:cubicBezTo>
                  <a:pt x="9228066" y="-27238"/>
                  <a:pt x="9348401" y="21594"/>
                  <a:pt x="9595104" y="0"/>
                </a:cubicBezTo>
                <a:cubicBezTo>
                  <a:pt x="9627138" y="219167"/>
                  <a:pt x="9550117" y="465739"/>
                  <a:pt x="9595104" y="713479"/>
                </a:cubicBezTo>
                <a:cubicBezTo>
                  <a:pt x="9640091" y="961219"/>
                  <a:pt x="9577371" y="917791"/>
                  <a:pt x="9595104" y="1058893"/>
                </a:cubicBezTo>
                <a:cubicBezTo>
                  <a:pt x="9612837" y="1199995"/>
                  <a:pt x="9564061" y="1569610"/>
                  <a:pt x="9595104" y="1698759"/>
                </a:cubicBezTo>
                <a:cubicBezTo>
                  <a:pt x="9626147" y="1827908"/>
                  <a:pt x="9533711" y="2119872"/>
                  <a:pt x="9595104" y="2265012"/>
                </a:cubicBezTo>
                <a:cubicBezTo>
                  <a:pt x="9656497" y="2410152"/>
                  <a:pt x="9589468" y="2709868"/>
                  <a:pt x="9595104" y="2904878"/>
                </a:cubicBezTo>
                <a:cubicBezTo>
                  <a:pt x="9600740" y="3099888"/>
                  <a:pt x="9556972" y="3282224"/>
                  <a:pt x="9595104" y="3471131"/>
                </a:cubicBezTo>
                <a:cubicBezTo>
                  <a:pt x="9633236" y="3660038"/>
                  <a:pt x="9576980" y="3679730"/>
                  <a:pt x="9595104" y="3816545"/>
                </a:cubicBezTo>
                <a:cubicBezTo>
                  <a:pt x="9613228" y="3953360"/>
                  <a:pt x="9554876" y="4109356"/>
                  <a:pt x="9595104" y="4235572"/>
                </a:cubicBezTo>
                <a:cubicBezTo>
                  <a:pt x="9635332" y="4361788"/>
                  <a:pt x="9581852" y="4484986"/>
                  <a:pt x="9595104" y="4728213"/>
                </a:cubicBezTo>
                <a:cubicBezTo>
                  <a:pt x="9608356" y="4971440"/>
                  <a:pt x="9554615" y="5037830"/>
                  <a:pt x="9595104" y="5147240"/>
                </a:cubicBezTo>
                <a:cubicBezTo>
                  <a:pt x="9635593" y="5256650"/>
                  <a:pt x="9580199" y="5428213"/>
                  <a:pt x="9595104" y="5639880"/>
                </a:cubicBezTo>
                <a:cubicBezTo>
                  <a:pt x="9610009" y="5851547"/>
                  <a:pt x="9547413" y="5946676"/>
                  <a:pt x="9595104" y="6132520"/>
                </a:cubicBezTo>
                <a:cubicBezTo>
                  <a:pt x="9642795" y="6318364"/>
                  <a:pt x="9548114" y="6501203"/>
                  <a:pt x="9595104" y="6625160"/>
                </a:cubicBezTo>
                <a:cubicBezTo>
                  <a:pt x="9642094" y="6749117"/>
                  <a:pt x="9585989" y="7122644"/>
                  <a:pt x="9595104" y="7361289"/>
                </a:cubicBezTo>
                <a:cubicBezTo>
                  <a:pt x="9490848" y="7372733"/>
                  <a:pt x="9223924" y="7311258"/>
                  <a:pt x="9091361" y="7361289"/>
                </a:cubicBezTo>
                <a:cubicBezTo>
                  <a:pt x="8958798" y="7411320"/>
                  <a:pt x="8636530" y="7359022"/>
                  <a:pt x="8491667" y="7361289"/>
                </a:cubicBezTo>
                <a:cubicBezTo>
                  <a:pt x="8346804" y="7363556"/>
                  <a:pt x="8197832" y="7351687"/>
                  <a:pt x="8083875" y="7361289"/>
                </a:cubicBezTo>
                <a:cubicBezTo>
                  <a:pt x="7969918" y="7370891"/>
                  <a:pt x="7858383" y="7324486"/>
                  <a:pt x="7676083" y="7361289"/>
                </a:cubicBezTo>
                <a:cubicBezTo>
                  <a:pt x="7493783" y="7398092"/>
                  <a:pt x="7407355" y="7310401"/>
                  <a:pt x="7172340" y="7361289"/>
                </a:cubicBezTo>
                <a:cubicBezTo>
                  <a:pt x="6937325" y="7412177"/>
                  <a:pt x="6718996" y="7358676"/>
                  <a:pt x="6572646" y="7361289"/>
                </a:cubicBezTo>
                <a:cubicBezTo>
                  <a:pt x="6426296" y="7363902"/>
                  <a:pt x="5965611" y="7312564"/>
                  <a:pt x="5781050" y="7361289"/>
                </a:cubicBezTo>
                <a:cubicBezTo>
                  <a:pt x="5596489" y="7410014"/>
                  <a:pt x="5504299" y="7340994"/>
                  <a:pt x="5277307" y="7361289"/>
                </a:cubicBezTo>
                <a:cubicBezTo>
                  <a:pt x="5050315" y="7381584"/>
                  <a:pt x="4769288" y="7312568"/>
                  <a:pt x="4581662" y="7361289"/>
                </a:cubicBezTo>
                <a:cubicBezTo>
                  <a:pt x="4394037" y="7410010"/>
                  <a:pt x="4210472" y="7338607"/>
                  <a:pt x="3981968" y="7361289"/>
                </a:cubicBezTo>
                <a:cubicBezTo>
                  <a:pt x="3753464" y="7383971"/>
                  <a:pt x="3613848" y="7315003"/>
                  <a:pt x="3478225" y="7361289"/>
                </a:cubicBezTo>
                <a:cubicBezTo>
                  <a:pt x="3342602" y="7407575"/>
                  <a:pt x="3059775" y="7357335"/>
                  <a:pt x="2878531" y="7361289"/>
                </a:cubicBezTo>
                <a:cubicBezTo>
                  <a:pt x="2697287" y="7365243"/>
                  <a:pt x="2449906" y="7304410"/>
                  <a:pt x="2182886" y="7361289"/>
                </a:cubicBezTo>
                <a:cubicBezTo>
                  <a:pt x="1915866" y="7418168"/>
                  <a:pt x="1724106" y="7344294"/>
                  <a:pt x="1391290" y="7361289"/>
                </a:cubicBezTo>
                <a:cubicBezTo>
                  <a:pt x="1058474" y="7378284"/>
                  <a:pt x="1186702" y="7354240"/>
                  <a:pt x="1079449" y="7361289"/>
                </a:cubicBezTo>
                <a:cubicBezTo>
                  <a:pt x="972196" y="7368338"/>
                  <a:pt x="351400" y="7308466"/>
                  <a:pt x="0" y="7361289"/>
                </a:cubicBezTo>
                <a:cubicBezTo>
                  <a:pt x="-46668" y="7191782"/>
                  <a:pt x="70179" y="6972123"/>
                  <a:pt x="0" y="6721423"/>
                </a:cubicBezTo>
                <a:cubicBezTo>
                  <a:pt x="-70179" y="6470723"/>
                  <a:pt x="53343" y="6322390"/>
                  <a:pt x="0" y="6007944"/>
                </a:cubicBezTo>
                <a:cubicBezTo>
                  <a:pt x="-53343" y="5693498"/>
                  <a:pt x="11008" y="5751237"/>
                  <a:pt x="0" y="5662530"/>
                </a:cubicBezTo>
                <a:cubicBezTo>
                  <a:pt x="-11008" y="5573823"/>
                  <a:pt x="37809" y="5356043"/>
                  <a:pt x="0" y="5243503"/>
                </a:cubicBezTo>
                <a:cubicBezTo>
                  <a:pt x="-37809" y="5130963"/>
                  <a:pt x="13871" y="5051167"/>
                  <a:pt x="0" y="4898088"/>
                </a:cubicBezTo>
                <a:cubicBezTo>
                  <a:pt x="-13871" y="4745010"/>
                  <a:pt x="15358" y="4577679"/>
                  <a:pt x="0" y="4479061"/>
                </a:cubicBezTo>
                <a:cubicBezTo>
                  <a:pt x="-15358" y="4380443"/>
                  <a:pt x="11821" y="4226893"/>
                  <a:pt x="0" y="4133647"/>
                </a:cubicBezTo>
                <a:cubicBezTo>
                  <a:pt x="-11821" y="4040401"/>
                  <a:pt x="47850" y="3664150"/>
                  <a:pt x="0" y="3493781"/>
                </a:cubicBezTo>
                <a:cubicBezTo>
                  <a:pt x="-47850" y="3323412"/>
                  <a:pt x="36849" y="3055039"/>
                  <a:pt x="0" y="2853915"/>
                </a:cubicBezTo>
                <a:cubicBezTo>
                  <a:pt x="-36849" y="2652791"/>
                  <a:pt x="48555" y="2479952"/>
                  <a:pt x="0" y="2361275"/>
                </a:cubicBezTo>
                <a:cubicBezTo>
                  <a:pt x="-48555" y="2242598"/>
                  <a:pt x="18640" y="2029703"/>
                  <a:pt x="0" y="1721409"/>
                </a:cubicBezTo>
                <a:cubicBezTo>
                  <a:pt x="-18640" y="1413115"/>
                  <a:pt x="20389" y="1436847"/>
                  <a:pt x="0" y="1228769"/>
                </a:cubicBezTo>
                <a:cubicBezTo>
                  <a:pt x="-20389" y="1020691"/>
                  <a:pt x="48778" y="918731"/>
                  <a:pt x="0" y="736129"/>
                </a:cubicBezTo>
                <a:cubicBezTo>
                  <a:pt x="-48778" y="553527"/>
                  <a:pt x="17148" y="337278"/>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2" y="255054"/>
            <a:ext cx="8497039" cy="829521"/>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44025" y="150084"/>
            <a:ext cx="7174144"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TICKET Out THE DOOR</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0" name="TextBox 9">
            <a:extLst>
              <a:ext uri="{FF2B5EF4-FFF2-40B4-BE49-F238E27FC236}">
                <a16:creationId xmlns:a16="http://schemas.microsoft.com/office/drawing/2014/main" id="{71DA5F78-7EE1-4946-B81A-729E8900D69E}"/>
              </a:ext>
            </a:extLst>
          </p:cNvPr>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13" name="TextBox 12">
            <a:extLst>
              <a:ext uri="{FF2B5EF4-FFF2-40B4-BE49-F238E27FC236}">
                <a16:creationId xmlns:a16="http://schemas.microsoft.com/office/drawing/2014/main" id="{0C4C6EA7-39BC-43DC-834F-F2E44AF1D639}"/>
              </a:ext>
            </a:extLst>
          </p:cNvPr>
          <p:cNvSpPr txBox="1"/>
          <p:nvPr/>
        </p:nvSpPr>
        <p:spPr>
          <a:xfrm>
            <a:off x="243840" y="1076034"/>
            <a:ext cx="9582912" cy="1169551"/>
          </a:xfrm>
          <a:prstGeom prst="rect">
            <a:avLst/>
          </a:prstGeom>
          <a:noFill/>
        </p:spPr>
        <p:txBody>
          <a:bodyPr wrap="square" rtlCol="0">
            <a:spAutoFit/>
          </a:bodyPr>
          <a:lstStyle/>
          <a:p>
            <a:r>
              <a:rPr lang="en-US" sz="1400" b="1" dirty="0">
                <a:latin typeface="KG First Time In Forever" panose="02000506000000020003" pitchFamily="2" charset="0"/>
                <a:ea typeface="Tahoma" panose="020B0604030504040204" pitchFamily="34" charset="0"/>
                <a:cs typeface="Arial" panose="020B0604020202020204" pitchFamily="34" charset="0"/>
              </a:rPr>
              <a:t>Directions</a:t>
            </a:r>
            <a:r>
              <a:rPr lang="en-US" sz="1400" dirty="0">
                <a:latin typeface="KG First Time In Forever" panose="02000506000000020003" pitchFamily="2" charset="0"/>
                <a:ea typeface="Tahoma" panose="020B0604030504040204" pitchFamily="34" charset="0"/>
                <a:cs typeface="Arial" panose="020B0604020202020204" pitchFamily="34" charset="0"/>
              </a:rPr>
              <a:t>: Choose one of the countries from this lesson to receive an award based on its factors of production/economic strength. </a:t>
            </a:r>
            <a:r>
              <a:rPr lang="en-US" sz="1400" dirty="0">
                <a:latin typeface="KG First Time In Forever" panose="02000506000000020003" pitchFamily="2" charset="0"/>
                <a:cs typeface="Arial" panose="020B0604020202020204" pitchFamily="34" charset="0"/>
              </a:rPr>
              <a:t>Design a “Most Likely to…” award for the country that will be featured in the Global Economic Yearbook. Think about what you have learned about the country’s economy, specifically its natural resources, human capital and capital investments, and entrepreneurs. Include an image that represents the topic explain why the country was chosen for this award in the textbox. </a:t>
            </a:r>
            <a:endParaRPr lang="en-US" altLang="en-US" sz="1400" dirty="0">
              <a:latin typeface="KG First Time In Forever" panose="02000506000000020003" pitchFamily="2" charset="0"/>
              <a:cs typeface="Arial" panose="020B0604020202020204" pitchFamily="34" charset="0"/>
            </a:endParaRPr>
          </a:p>
        </p:txBody>
      </p:sp>
      <p:pic>
        <p:nvPicPr>
          <p:cNvPr id="9" name="Graphic 8">
            <a:extLst>
              <a:ext uri="{FF2B5EF4-FFF2-40B4-BE49-F238E27FC236}">
                <a16:creationId xmlns:a16="http://schemas.microsoft.com/office/drawing/2014/main" id="{D406375E-5D93-451A-9D9B-4FF730EF63E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039" t="5553" r="4771"/>
          <a:stretch/>
        </p:blipFill>
        <p:spPr>
          <a:xfrm>
            <a:off x="438912" y="2097024"/>
            <a:ext cx="9265919" cy="5279136"/>
          </a:xfrm>
          <a:prstGeom prst="rect">
            <a:avLst/>
          </a:prstGeom>
        </p:spPr>
      </p:pic>
      <p:sp>
        <p:nvSpPr>
          <p:cNvPr id="3" name="Rectangle 2">
            <a:extLst>
              <a:ext uri="{FF2B5EF4-FFF2-40B4-BE49-F238E27FC236}">
                <a16:creationId xmlns:a16="http://schemas.microsoft.com/office/drawing/2014/main" id="{97F01412-0A22-46A7-875F-69AFFE1CCBF0}"/>
              </a:ext>
            </a:extLst>
          </p:cNvPr>
          <p:cNvSpPr/>
          <p:nvPr/>
        </p:nvSpPr>
        <p:spPr>
          <a:xfrm>
            <a:off x="1018246" y="2644931"/>
            <a:ext cx="3845255" cy="382057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45DD25-B24A-4CD8-A239-A0A1D5C55FD3}"/>
              </a:ext>
            </a:extLst>
          </p:cNvPr>
          <p:cNvSpPr/>
          <p:nvPr/>
        </p:nvSpPr>
        <p:spPr>
          <a:xfrm>
            <a:off x="1289517" y="2814435"/>
            <a:ext cx="3302711" cy="2101567"/>
          </a:xfrm>
          <a:prstGeom prst="rect">
            <a:avLst/>
          </a:prstGeom>
          <a:solidFill>
            <a:schemeClr val="bg1">
              <a:lumMod val="9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Ribbon">
            <a:extLst>
              <a:ext uri="{FF2B5EF4-FFF2-40B4-BE49-F238E27FC236}">
                <a16:creationId xmlns:a16="http://schemas.microsoft.com/office/drawing/2014/main" id="{31A77F45-DA6E-4FB4-9E69-F6B85CF485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4716" y="5427937"/>
            <a:ext cx="1288470" cy="1436288"/>
          </a:xfrm>
          <a:prstGeom prst="rect">
            <a:avLst/>
          </a:prstGeom>
        </p:spPr>
      </p:pic>
      <p:sp>
        <p:nvSpPr>
          <p:cNvPr id="12" name="TextBox 11">
            <a:extLst>
              <a:ext uri="{FF2B5EF4-FFF2-40B4-BE49-F238E27FC236}">
                <a16:creationId xmlns:a16="http://schemas.microsoft.com/office/drawing/2014/main" id="{8CCF413B-6645-47B8-852E-F020E6A372C6}"/>
              </a:ext>
            </a:extLst>
          </p:cNvPr>
          <p:cNvSpPr txBox="1"/>
          <p:nvPr/>
        </p:nvSpPr>
        <p:spPr>
          <a:xfrm>
            <a:off x="792953" y="4957965"/>
            <a:ext cx="4236247" cy="1015663"/>
          </a:xfrm>
          <a:prstGeom prst="rect">
            <a:avLst/>
          </a:prstGeom>
          <a:noFill/>
        </p:spPr>
        <p:txBody>
          <a:bodyPr wrap="square" rtlCol="0">
            <a:spAutoFit/>
          </a:bodyPr>
          <a:lstStyle/>
          <a:p>
            <a:pPr algn="ctr"/>
            <a:r>
              <a:rPr lang="en-US" sz="3000" dirty="0">
                <a:latin typeface="KG Sorry Not Sorry Chub" panose="02000506000000020004" pitchFamily="2" charset="0"/>
              </a:rPr>
              <a:t>Most Likely To:</a:t>
            </a:r>
          </a:p>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C4470E73-30CA-4D32-B51B-9CEAAF4CA904}"/>
              </a:ext>
            </a:extLst>
          </p:cNvPr>
          <p:cNvSpPr/>
          <p:nvPr/>
        </p:nvSpPr>
        <p:spPr>
          <a:xfrm>
            <a:off x="5261320" y="2654501"/>
            <a:ext cx="3944112" cy="382057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F58B6C-7132-4AB4-9C73-0E1159189961}"/>
              </a:ext>
            </a:extLst>
          </p:cNvPr>
          <p:cNvSpPr txBox="1"/>
          <p:nvPr/>
        </p:nvSpPr>
        <p:spPr>
          <a:xfrm>
            <a:off x="5383241" y="2654501"/>
            <a:ext cx="4236247" cy="1477328"/>
          </a:xfrm>
          <a:prstGeom prst="rect">
            <a:avLst/>
          </a:prstGeom>
          <a:noFill/>
        </p:spPr>
        <p:txBody>
          <a:bodyPr wrap="square" rtlCol="0">
            <a:spAutoFit/>
          </a:bodyPr>
          <a:lstStyle/>
          <a:p>
            <a:r>
              <a:rPr lang="en-US" sz="3000" dirty="0">
                <a:latin typeface="KG Sorry Not Sorry Chub" panose="02000506000000020004" pitchFamily="2" charset="0"/>
              </a:rPr>
              <a:t>Goes To:</a:t>
            </a:r>
          </a:p>
          <a:p>
            <a:r>
              <a:rPr lang="en-US" sz="3000" dirty="0">
                <a:latin typeface="KG Sorry Not Sorry Chub" panose="02000506000000020004" pitchFamily="2" charset="0"/>
              </a:rPr>
              <a:t>For:</a:t>
            </a:r>
          </a:p>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422D59EF-80C1-4669-AA7D-624635EC04BC}"/>
              </a:ext>
            </a:extLst>
          </p:cNvPr>
          <p:cNvSpPr/>
          <p:nvPr/>
        </p:nvSpPr>
        <p:spPr>
          <a:xfrm rot="1533838">
            <a:off x="4326845" y="6260932"/>
            <a:ext cx="182880" cy="3159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913182-6358-428B-993F-119FA256F3E9}"/>
              </a:ext>
            </a:extLst>
          </p:cNvPr>
          <p:cNvSpPr/>
          <p:nvPr/>
        </p:nvSpPr>
        <p:spPr>
          <a:xfrm rot="19788995">
            <a:off x="4590307" y="6196615"/>
            <a:ext cx="182880" cy="3159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871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80278-2368-4B7E-83D2-79F492C3E197}"/>
              </a:ext>
            </a:extLst>
          </p:cNvPr>
          <p:cNvSpPr/>
          <p:nvPr/>
        </p:nvSpPr>
        <p:spPr>
          <a:xfrm rot="16200000">
            <a:off x="1140342" y="-1145658"/>
            <a:ext cx="7777718" cy="10058399"/>
          </a:xfrm>
          <a:prstGeom prst="rect">
            <a:avLst/>
          </a:prstGeom>
          <a:solidFill>
            <a:srgbClr val="2E31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26F7C"/>
              </a:solidFill>
            </a:endParaRPr>
          </a:p>
        </p:txBody>
      </p:sp>
      <p:sp>
        <p:nvSpPr>
          <p:cNvPr id="8" name="Rectangle 7"/>
          <p:cNvSpPr/>
          <p:nvPr/>
        </p:nvSpPr>
        <p:spPr>
          <a:xfrm>
            <a:off x="457200" y="454541"/>
            <a:ext cx="9144000" cy="6858000"/>
          </a:xfrm>
          <a:custGeom>
            <a:avLst/>
            <a:gdLst>
              <a:gd name="connsiteX0" fmla="*/ 0 w 9144000"/>
              <a:gd name="connsiteY0" fmla="*/ 0 h 6858000"/>
              <a:gd name="connsiteX1" fmla="*/ 480060 w 9144000"/>
              <a:gd name="connsiteY1" fmla="*/ 0 h 6858000"/>
              <a:gd name="connsiteX2" fmla="*/ 960120 w 9144000"/>
              <a:gd name="connsiteY2" fmla="*/ 0 h 6858000"/>
              <a:gd name="connsiteX3" fmla="*/ 1714500 w 9144000"/>
              <a:gd name="connsiteY3" fmla="*/ 0 h 6858000"/>
              <a:gd name="connsiteX4" fmla="*/ 2011680 w 9144000"/>
              <a:gd name="connsiteY4" fmla="*/ 0 h 6858000"/>
              <a:gd name="connsiteX5" fmla="*/ 2308860 w 9144000"/>
              <a:gd name="connsiteY5" fmla="*/ 0 h 6858000"/>
              <a:gd name="connsiteX6" fmla="*/ 2697480 w 9144000"/>
              <a:gd name="connsiteY6" fmla="*/ 0 h 6858000"/>
              <a:gd name="connsiteX7" fmla="*/ 3268980 w 9144000"/>
              <a:gd name="connsiteY7" fmla="*/ 0 h 6858000"/>
              <a:gd name="connsiteX8" fmla="*/ 3657600 w 9144000"/>
              <a:gd name="connsiteY8" fmla="*/ 0 h 6858000"/>
              <a:gd name="connsiteX9" fmla="*/ 4229100 w 9144000"/>
              <a:gd name="connsiteY9" fmla="*/ 0 h 6858000"/>
              <a:gd name="connsiteX10" fmla="*/ 4709160 w 9144000"/>
              <a:gd name="connsiteY10" fmla="*/ 0 h 6858000"/>
              <a:gd name="connsiteX11" fmla="*/ 5006340 w 9144000"/>
              <a:gd name="connsiteY11" fmla="*/ 0 h 6858000"/>
              <a:gd name="connsiteX12" fmla="*/ 5486400 w 9144000"/>
              <a:gd name="connsiteY12" fmla="*/ 0 h 6858000"/>
              <a:gd name="connsiteX13" fmla="*/ 5783580 w 9144000"/>
              <a:gd name="connsiteY13" fmla="*/ 0 h 6858000"/>
              <a:gd name="connsiteX14" fmla="*/ 6080760 w 9144000"/>
              <a:gd name="connsiteY14" fmla="*/ 0 h 6858000"/>
              <a:gd name="connsiteX15" fmla="*/ 6652260 w 9144000"/>
              <a:gd name="connsiteY15" fmla="*/ 0 h 6858000"/>
              <a:gd name="connsiteX16" fmla="*/ 6949440 w 9144000"/>
              <a:gd name="connsiteY16" fmla="*/ 0 h 6858000"/>
              <a:gd name="connsiteX17" fmla="*/ 7703820 w 9144000"/>
              <a:gd name="connsiteY17" fmla="*/ 0 h 6858000"/>
              <a:gd name="connsiteX18" fmla="*/ 8183880 w 9144000"/>
              <a:gd name="connsiteY18" fmla="*/ 0 h 6858000"/>
              <a:gd name="connsiteX19" fmla="*/ 8572500 w 9144000"/>
              <a:gd name="connsiteY19" fmla="*/ 0 h 6858000"/>
              <a:gd name="connsiteX20" fmla="*/ 9144000 w 9144000"/>
              <a:gd name="connsiteY20" fmla="*/ 0 h 6858000"/>
              <a:gd name="connsiteX21" fmla="*/ 9144000 w 9144000"/>
              <a:gd name="connsiteY21" fmla="*/ 365760 h 6858000"/>
              <a:gd name="connsiteX22" fmla="*/ 9144000 w 9144000"/>
              <a:gd name="connsiteY22" fmla="*/ 937260 h 6858000"/>
              <a:gd name="connsiteX23" fmla="*/ 9144000 w 9144000"/>
              <a:gd name="connsiteY23" fmla="*/ 1508760 h 6858000"/>
              <a:gd name="connsiteX24" fmla="*/ 9144000 w 9144000"/>
              <a:gd name="connsiteY24" fmla="*/ 2217420 h 6858000"/>
              <a:gd name="connsiteX25" fmla="*/ 9144000 w 9144000"/>
              <a:gd name="connsiteY25" fmla="*/ 2720340 h 6858000"/>
              <a:gd name="connsiteX26" fmla="*/ 9144000 w 9144000"/>
              <a:gd name="connsiteY26" fmla="*/ 3223260 h 6858000"/>
              <a:gd name="connsiteX27" fmla="*/ 9144000 w 9144000"/>
              <a:gd name="connsiteY27" fmla="*/ 3863340 h 6858000"/>
              <a:gd name="connsiteX28" fmla="*/ 9144000 w 9144000"/>
              <a:gd name="connsiteY28" fmla="*/ 4229100 h 6858000"/>
              <a:gd name="connsiteX29" fmla="*/ 9144000 w 9144000"/>
              <a:gd name="connsiteY29" fmla="*/ 4869180 h 6858000"/>
              <a:gd name="connsiteX30" fmla="*/ 9144000 w 9144000"/>
              <a:gd name="connsiteY30" fmla="*/ 5440680 h 6858000"/>
              <a:gd name="connsiteX31" fmla="*/ 9144000 w 9144000"/>
              <a:gd name="connsiteY31" fmla="*/ 5875020 h 6858000"/>
              <a:gd name="connsiteX32" fmla="*/ 9144000 w 9144000"/>
              <a:gd name="connsiteY32" fmla="*/ 6858000 h 6858000"/>
              <a:gd name="connsiteX33" fmla="*/ 8663940 w 9144000"/>
              <a:gd name="connsiteY33" fmla="*/ 6858000 h 6858000"/>
              <a:gd name="connsiteX34" fmla="*/ 8001000 w 9144000"/>
              <a:gd name="connsiteY34" fmla="*/ 6858000 h 6858000"/>
              <a:gd name="connsiteX35" fmla="*/ 7338060 w 9144000"/>
              <a:gd name="connsiteY35" fmla="*/ 6858000 h 6858000"/>
              <a:gd name="connsiteX36" fmla="*/ 6675120 w 9144000"/>
              <a:gd name="connsiteY36" fmla="*/ 6858000 h 6858000"/>
              <a:gd name="connsiteX37" fmla="*/ 6286500 w 9144000"/>
              <a:gd name="connsiteY37" fmla="*/ 6858000 h 6858000"/>
              <a:gd name="connsiteX38" fmla="*/ 5715000 w 9144000"/>
              <a:gd name="connsiteY38" fmla="*/ 6858000 h 6858000"/>
              <a:gd name="connsiteX39" fmla="*/ 5417820 w 9144000"/>
              <a:gd name="connsiteY39" fmla="*/ 6858000 h 6858000"/>
              <a:gd name="connsiteX40" fmla="*/ 4663440 w 9144000"/>
              <a:gd name="connsiteY40" fmla="*/ 6858000 h 6858000"/>
              <a:gd name="connsiteX41" fmla="*/ 4274820 w 9144000"/>
              <a:gd name="connsiteY41" fmla="*/ 6858000 h 6858000"/>
              <a:gd name="connsiteX42" fmla="*/ 3520440 w 9144000"/>
              <a:gd name="connsiteY42" fmla="*/ 6858000 h 6858000"/>
              <a:gd name="connsiteX43" fmla="*/ 2948940 w 9144000"/>
              <a:gd name="connsiteY43" fmla="*/ 6858000 h 6858000"/>
              <a:gd name="connsiteX44" fmla="*/ 2194560 w 9144000"/>
              <a:gd name="connsiteY44" fmla="*/ 6858000 h 6858000"/>
              <a:gd name="connsiteX45" fmla="*/ 1531620 w 9144000"/>
              <a:gd name="connsiteY45" fmla="*/ 6858000 h 6858000"/>
              <a:gd name="connsiteX46" fmla="*/ 868680 w 9144000"/>
              <a:gd name="connsiteY46" fmla="*/ 6858000 h 6858000"/>
              <a:gd name="connsiteX47" fmla="*/ 0 w 9144000"/>
              <a:gd name="connsiteY47" fmla="*/ 6858000 h 6858000"/>
              <a:gd name="connsiteX48" fmla="*/ 0 w 9144000"/>
              <a:gd name="connsiteY48" fmla="*/ 6217920 h 6858000"/>
              <a:gd name="connsiteX49" fmla="*/ 0 w 9144000"/>
              <a:gd name="connsiteY49" fmla="*/ 5577840 h 6858000"/>
              <a:gd name="connsiteX50" fmla="*/ 0 w 9144000"/>
              <a:gd name="connsiteY50" fmla="*/ 5006340 h 6858000"/>
              <a:gd name="connsiteX51" fmla="*/ 0 w 9144000"/>
              <a:gd name="connsiteY51" fmla="*/ 4366260 h 6858000"/>
              <a:gd name="connsiteX52" fmla="*/ 0 w 9144000"/>
              <a:gd name="connsiteY52" fmla="*/ 3931920 h 6858000"/>
              <a:gd name="connsiteX53" fmla="*/ 0 w 9144000"/>
              <a:gd name="connsiteY53" fmla="*/ 3566160 h 6858000"/>
              <a:gd name="connsiteX54" fmla="*/ 0 w 9144000"/>
              <a:gd name="connsiteY54" fmla="*/ 2926080 h 6858000"/>
              <a:gd name="connsiteX55" fmla="*/ 0 w 9144000"/>
              <a:gd name="connsiteY55" fmla="*/ 2217420 h 6858000"/>
              <a:gd name="connsiteX56" fmla="*/ 0 w 9144000"/>
              <a:gd name="connsiteY56" fmla="*/ 1714500 h 6858000"/>
              <a:gd name="connsiteX57" fmla="*/ 0 w 9144000"/>
              <a:gd name="connsiteY57" fmla="*/ 1143000 h 6858000"/>
              <a:gd name="connsiteX58" fmla="*/ 0 w 9144000"/>
              <a:gd name="connsiteY5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44000" h="6858000" fill="none" extrusionOk="0">
                <a:moveTo>
                  <a:pt x="0" y="0"/>
                </a:moveTo>
                <a:cubicBezTo>
                  <a:pt x="234736" y="-6407"/>
                  <a:pt x="334794" y="45863"/>
                  <a:pt x="480060" y="0"/>
                </a:cubicBezTo>
                <a:cubicBezTo>
                  <a:pt x="625326" y="-45863"/>
                  <a:pt x="739583" y="9555"/>
                  <a:pt x="960120" y="0"/>
                </a:cubicBezTo>
                <a:cubicBezTo>
                  <a:pt x="1180657" y="-9555"/>
                  <a:pt x="1370710" y="40766"/>
                  <a:pt x="1714500" y="0"/>
                </a:cubicBezTo>
                <a:cubicBezTo>
                  <a:pt x="2058290" y="-40766"/>
                  <a:pt x="1944542" y="3760"/>
                  <a:pt x="2011680" y="0"/>
                </a:cubicBezTo>
                <a:cubicBezTo>
                  <a:pt x="2078818" y="-3760"/>
                  <a:pt x="2164701" y="17566"/>
                  <a:pt x="2308860" y="0"/>
                </a:cubicBezTo>
                <a:cubicBezTo>
                  <a:pt x="2453019" y="-17566"/>
                  <a:pt x="2527865" y="8489"/>
                  <a:pt x="2697480" y="0"/>
                </a:cubicBezTo>
                <a:cubicBezTo>
                  <a:pt x="2867095" y="-8489"/>
                  <a:pt x="3039843" y="32880"/>
                  <a:pt x="3268980" y="0"/>
                </a:cubicBezTo>
                <a:cubicBezTo>
                  <a:pt x="3498117" y="-32880"/>
                  <a:pt x="3566061" y="32707"/>
                  <a:pt x="3657600" y="0"/>
                </a:cubicBezTo>
                <a:cubicBezTo>
                  <a:pt x="3749139" y="-32707"/>
                  <a:pt x="4033668" y="1921"/>
                  <a:pt x="4229100" y="0"/>
                </a:cubicBezTo>
                <a:cubicBezTo>
                  <a:pt x="4424532" y="-1921"/>
                  <a:pt x="4590786" y="17800"/>
                  <a:pt x="4709160" y="0"/>
                </a:cubicBezTo>
                <a:cubicBezTo>
                  <a:pt x="4827534" y="-17800"/>
                  <a:pt x="4946263" y="17667"/>
                  <a:pt x="5006340" y="0"/>
                </a:cubicBezTo>
                <a:cubicBezTo>
                  <a:pt x="5066417" y="-17667"/>
                  <a:pt x="5318582" y="54298"/>
                  <a:pt x="5486400" y="0"/>
                </a:cubicBezTo>
                <a:cubicBezTo>
                  <a:pt x="5654218" y="-54298"/>
                  <a:pt x="5641341" y="31374"/>
                  <a:pt x="5783580" y="0"/>
                </a:cubicBezTo>
                <a:cubicBezTo>
                  <a:pt x="5925819" y="-31374"/>
                  <a:pt x="5946789" y="27254"/>
                  <a:pt x="6080760" y="0"/>
                </a:cubicBezTo>
                <a:cubicBezTo>
                  <a:pt x="6214731" y="-27254"/>
                  <a:pt x="6379476" y="13653"/>
                  <a:pt x="6652260" y="0"/>
                </a:cubicBezTo>
                <a:cubicBezTo>
                  <a:pt x="6925044" y="-13653"/>
                  <a:pt x="6847784" y="5246"/>
                  <a:pt x="6949440" y="0"/>
                </a:cubicBezTo>
                <a:cubicBezTo>
                  <a:pt x="7051096" y="-5246"/>
                  <a:pt x="7535370" y="85581"/>
                  <a:pt x="7703820" y="0"/>
                </a:cubicBezTo>
                <a:cubicBezTo>
                  <a:pt x="7872270" y="-85581"/>
                  <a:pt x="8063293" y="27696"/>
                  <a:pt x="8183880" y="0"/>
                </a:cubicBezTo>
                <a:cubicBezTo>
                  <a:pt x="8304467" y="-27696"/>
                  <a:pt x="8383927" y="26384"/>
                  <a:pt x="8572500" y="0"/>
                </a:cubicBezTo>
                <a:cubicBezTo>
                  <a:pt x="8761073" y="-26384"/>
                  <a:pt x="8949093" y="22313"/>
                  <a:pt x="9144000" y="0"/>
                </a:cubicBezTo>
                <a:cubicBezTo>
                  <a:pt x="9182346" y="173387"/>
                  <a:pt x="9127395" y="209063"/>
                  <a:pt x="9144000" y="365760"/>
                </a:cubicBezTo>
                <a:cubicBezTo>
                  <a:pt x="9160605" y="522457"/>
                  <a:pt x="9139259" y="688360"/>
                  <a:pt x="9144000" y="937260"/>
                </a:cubicBezTo>
                <a:cubicBezTo>
                  <a:pt x="9148741" y="1186160"/>
                  <a:pt x="9095533" y="1374867"/>
                  <a:pt x="9144000" y="1508760"/>
                </a:cubicBezTo>
                <a:cubicBezTo>
                  <a:pt x="9192467" y="1642653"/>
                  <a:pt x="9110716" y="1959604"/>
                  <a:pt x="9144000" y="2217420"/>
                </a:cubicBezTo>
                <a:cubicBezTo>
                  <a:pt x="9177284" y="2475236"/>
                  <a:pt x="9084099" y="2538040"/>
                  <a:pt x="9144000" y="2720340"/>
                </a:cubicBezTo>
                <a:cubicBezTo>
                  <a:pt x="9203901" y="2902640"/>
                  <a:pt x="9133971" y="3046688"/>
                  <a:pt x="9144000" y="3223260"/>
                </a:cubicBezTo>
                <a:cubicBezTo>
                  <a:pt x="9154029" y="3399832"/>
                  <a:pt x="9071088" y="3612812"/>
                  <a:pt x="9144000" y="3863340"/>
                </a:cubicBezTo>
                <a:cubicBezTo>
                  <a:pt x="9216912" y="4113868"/>
                  <a:pt x="9122660" y="4082848"/>
                  <a:pt x="9144000" y="4229100"/>
                </a:cubicBezTo>
                <a:cubicBezTo>
                  <a:pt x="9165340" y="4375352"/>
                  <a:pt x="9074140" y="4622029"/>
                  <a:pt x="9144000" y="4869180"/>
                </a:cubicBezTo>
                <a:cubicBezTo>
                  <a:pt x="9213860" y="5116331"/>
                  <a:pt x="9127067" y="5317291"/>
                  <a:pt x="9144000" y="5440680"/>
                </a:cubicBezTo>
                <a:cubicBezTo>
                  <a:pt x="9160933" y="5564069"/>
                  <a:pt x="9134057" y="5663186"/>
                  <a:pt x="9144000" y="5875020"/>
                </a:cubicBezTo>
                <a:cubicBezTo>
                  <a:pt x="9153943" y="6086854"/>
                  <a:pt x="9037223" y="6515451"/>
                  <a:pt x="9144000" y="6858000"/>
                </a:cubicBezTo>
                <a:cubicBezTo>
                  <a:pt x="8916454" y="6911691"/>
                  <a:pt x="8882287" y="6821062"/>
                  <a:pt x="8663940" y="6858000"/>
                </a:cubicBezTo>
                <a:cubicBezTo>
                  <a:pt x="8445593" y="6894938"/>
                  <a:pt x="8153703" y="6831538"/>
                  <a:pt x="8001000" y="6858000"/>
                </a:cubicBezTo>
                <a:cubicBezTo>
                  <a:pt x="7848297" y="6884462"/>
                  <a:pt x="7582803" y="6797010"/>
                  <a:pt x="7338060" y="6858000"/>
                </a:cubicBezTo>
                <a:cubicBezTo>
                  <a:pt x="7093317" y="6918990"/>
                  <a:pt x="6837277" y="6804737"/>
                  <a:pt x="6675120" y="6858000"/>
                </a:cubicBezTo>
                <a:cubicBezTo>
                  <a:pt x="6512963" y="6911263"/>
                  <a:pt x="6473909" y="6835031"/>
                  <a:pt x="6286500" y="6858000"/>
                </a:cubicBezTo>
                <a:cubicBezTo>
                  <a:pt x="6099091" y="6880969"/>
                  <a:pt x="5932731" y="6838100"/>
                  <a:pt x="5715000" y="6858000"/>
                </a:cubicBezTo>
                <a:cubicBezTo>
                  <a:pt x="5497269" y="6877900"/>
                  <a:pt x="5490861" y="6855052"/>
                  <a:pt x="5417820" y="6858000"/>
                </a:cubicBezTo>
                <a:cubicBezTo>
                  <a:pt x="5344779" y="6860948"/>
                  <a:pt x="4905948" y="6794906"/>
                  <a:pt x="4663440" y="6858000"/>
                </a:cubicBezTo>
                <a:cubicBezTo>
                  <a:pt x="4420932" y="6921094"/>
                  <a:pt x="4433188" y="6829329"/>
                  <a:pt x="4274820" y="6858000"/>
                </a:cubicBezTo>
                <a:cubicBezTo>
                  <a:pt x="4116452" y="6886671"/>
                  <a:pt x="3763991" y="6777294"/>
                  <a:pt x="3520440" y="6858000"/>
                </a:cubicBezTo>
                <a:cubicBezTo>
                  <a:pt x="3276889" y="6938706"/>
                  <a:pt x="3191005" y="6800055"/>
                  <a:pt x="2948940" y="6858000"/>
                </a:cubicBezTo>
                <a:cubicBezTo>
                  <a:pt x="2706875" y="6915945"/>
                  <a:pt x="2492329" y="6830233"/>
                  <a:pt x="2194560" y="6858000"/>
                </a:cubicBezTo>
                <a:cubicBezTo>
                  <a:pt x="1896791" y="6885767"/>
                  <a:pt x="1732889" y="6842717"/>
                  <a:pt x="1531620" y="6858000"/>
                </a:cubicBezTo>
                <a:cubicBezTo>
                  <a:pt x="1330351" y="6873283"/>
                  <a:pt x="1181998" y="6787058"/>
                  <a:pt x="868680" y="6858000"/>
                </a:cubicBezTo>
                <a:cubicBezTo>
                  <a:pt x="555362" y="6928942"/>
                  <a:pt x="350339" y="6844462"/>
                  <a:pt x="0" y="6858000"/>
                </a:cubicBezTo>
                <a:cubicBezTo>
                  <a:pt x="-73100" y="6587860"/>
                  <a:pt x="59205" y="6513977"/>
                  <a:pt x="0" y="6217920"/>
                </a:cubicBezTo>
                <a:cubicBezTo>
                  <a:pt x="-59205" y="5921863"/>
                  <a:pt x="34555" y="5883011"/>
                  <a:pt x="0" y="5577840"/>
                </a:cubicBezTo>
                <a:cubicBezTo>
                  <a:pt x="-34555" y="5272669"/>
                  <a:pt x="65662" y="5250236"/>
                  <a:pt x="0" y="5006340"/>
                </a:cubicBezTo>
                <a:cubicBezTo>
                  <a:pt x="-65662" y="4762444"/>
                  <a:pt x="69983" y="4593839"/>
                  <a:pt x="0" y="4366260"/>
                </a:cubicBezTo>
                <a:cubicBezTo>
                  <a:pt x="-69983" y="4138681"/>
                  <a:pt x="51756" y="4079085"/>
                  <a:pt x="0" y="3931920"/>
                </a:cubicBezTo>
                <a:cubicBezTo>
                  <a:pt x="-51756" y="3784755"/>
                  <a:pt x="34384" y="3738142"/>
                  <a:pt x="0" y="3566160"/>
                </a:cubicBezTo>
                <a:cubicBezTo>
                  <a:pt x="-34384" y="3394178"/>
                  <a:pt x="6363" y="3096524"/>
                  <a:pt x="0" y="2926080"/>
                </a:cubicBezTo>
                <a:cubicBezTo>
                  <a:pt x="-6363" y="2755636"/>
                  <a:pt x="16770" y="2371102"/>
                  <a:pt x="0" y="2217420"/>
                </a:cubicBezTo>
                <a:cubicBezTo>
                  <a:pt x="-16770" y="2063738"/>
                  <a:pt x="12687" y="1815430"/>
                  <a:pt x="0" y="1714500"/>
                </a:cubicBezTo>
                <a:cubicBezTo>
                  <a:pt x="-12687" y="1613570"/>
                  <a:pt x="49047" y="1312814"/>
                  <a:pt x="0" y="1143000"/>
                </a:cubicBezTo>
                <a:cubicBezTo>
                  <a:pt x="-49047" y="973186"/>
                  <a:pt x="45458" y="413745"/>
                  <a:pt x="0" y="0"/>
                </a:cubicBezTo>
                <a:close/>
              </a:path>
              <a:path w="9144000" h="6858000" stroke="0" extrusionOk="0">
                <a:moveTo>
                  <a:pt x="0" y="0"/>
                </a:moveTo>
                <a:cubicBezTo>
                  <a:pt x="133319" y="-76190"/>
                  <a:pt x="442429" y="51475"/>
                  <a:pt x="662940" y="0"/>
                </a:cubicBezTo>
                <a:cubicBezTo>
                  <a:pt x="883451" y="-51475"/>
                  <a:pt x="1253603" y="67439"/>
                  <a:pt x="1417320" y="0"/>
                </a:cubicBezTo>
                <a:cubicBezTo>
                  <a:pt x="1581037" y="-67439"/>
                  <a:pt x="1766447" y="17090"/>
                  <a:pt x="2080260" y="0"/>
                </a:cubicBezTo>
                <a:cubicBezTo>
                  <a:pt x="2394073" y="-17090"/>
                  <a:pt x="2249144" y="26477"/>
                  <a:pt x="2377440" y="0"/>
                </a:cubicBezTo>
                <a:cubicBezTo>
                  <a:pt x="2505736" y="-26477"/>
                  <a:pt x="2912797" y="51862"/>
                  <a:pt x="3131820" y="0"/>
                </a:cubicBezTo>
                <a:cubicBezTo>
                  <a:pt x="3350843" y="-51862"/>
                  <a:pt x="3473953" y="19084"/>
                  <a:pt x="3703320" y="0"/>
                </a:cubicBezTo>
                <a:cubicBezTo>
                  <a:pt x="3932687" y="-19084"/>
                  <a:pt x="4058578" y="15743"/>
                  <a:pt x="4366260" y="0"/>
                </a:cubicBezTo>
                <a:cubicBezTo>
                  <a:pt x="4673942" y="-15743"/>
                  <a:pt x="4724121" y="6260"/>
                  <a:pt x="4846320" y="0"/>
                </a:cubicBezTo>
                <a:cubicBezTo>
                  <a:pt x="4968519" y="-6260"/>
                  <a:pt x="5136896" y="48868"/>
                  <a:pt x="5417820" y="0"/>
                </a:cubicBezTo>
                <a:cubicBezTo>
                  <a:pt x="5698744" y="-48868"/>
                  <a:pt x="5675696" y="21710"/>
                  <a:pt x="5897880" y="0"/>
                </a:cubicBezTo>
                <a:cubicBezTo>
                  <a:pt x="6120064" y="-21710"/>
                  <a:pt x="6210317" y="9822"/>
                  <a:pt x="6377940" y="0"/>
                </a:cubicBezTo>
                <a:cubicBezTo>
                  <a:pt x="6545563" y="-9822"/>
                  <a:pt x="6684630" y="37170"/>
                  <a:pt x="6766560" y="0"/>
                </a:cubicBezTo>
                <a:cubicBezTo>
                  <a:pt x="6848490" y="-37170"/>
                  <a:pt x="7170724" y="5805"/>
                  <a:pt x="7429500" y="0"/>
                </a:cubicBezTo>
                <a:cubicBezTo>
                  <a:pt x="7688276" y="-5805"/>
                  <a:pt x="7683439" y="24243"/>
                  <a:pt x="7909560" y="0"/>
                </a:cubicBezTo>
                <a:cubicBezTo>
                  <a:pt x="8135681" y="-24243"/>
                  <a:pt x="8437360" y="37644"/>
                  <a:pt x="8572500" y="0"/>
                </a:cubicBezTo>
                <a:cubicBezTo>
                  <a:pt x="8707640" y="-37644"/>
                  <a:pt x="8916329" y="19582"/>
                  <a:pt x="9144000" y="0"/>
                </a:cubicBezTo>
                <a:cubicBezTo>
                  <a:pt x="9206856" y="349519"/>
                  <a:pt x="9115654" y="564581"/>
                  <a:pt x="9144000" y="708660"/>
                </a:cubicBezTo>
                <a:cubicBezTo>
                  <a:pt x="9172346" y="852739"/>
                  <a:pt x="9137467" y="970126"/>
                  <a:pt x="9144000" y="1074420"/>
                </a:cubicBezTo>
                <a:cubicBezTo>
                  <a:pt x="9150533" y="1178714"/>
                  <a:pt x="9107304" y="1499989"/>
                  <a:pt x="9144000" y="1714500"/>
                </a:cubicBezTo>
                <a:cubicBezTo>
                  <a:pt x="9180696" y="1929011"/>
                  <a:pt x="9143856" y="2107449"/>
                  <a:pt x="9144000" y="2286000"/>
                </a:cubicBezTo>
                <a:cubicBezTo>
                  <a:pt x="9144144" y="2464551"/>
                  <a:pt x="9125462" y="2785731"/>
                  <a:pt x="9144000" y="2926080"/>
                </a:cubicBezTo>
                <a:cubicBezTo>
                  <a:pt x="9162538" y="3066429"/>
                  <a:pt x="9107110" y="3229864"/>
                  <a:pt x="9144000" y="3497580"/>
                </a:cubicBezTo>
                <a:cubicBezTo>
                  <a:pt x="9180890" y="3765296"/>
                  <a:pt x="9113809" y="3762924"/>
                  <a:pt x="9144000" y="3863340"/>
                </a:cubicBezTo>
                <a:cubicBezTo>
                  <a:pt x="9174191" y="3963756"/>
                  <a:pt x="9137738" y="4157305"/>
                  <a:pt x="9144000" y="4297680"/>
                </a:cubicBezTo>
                <a:cubicBezTo>
                  <a:pt x="9150262" y="4438055"/>
                  <a:pt x="9114987" y="4653650"/>
                  <a:pt x="9144000" y="4800600"/>
                </a:cubicBezTo>
                <a:cubicBezTo>
                  <a:pt x="9173013" y="4947550"/>
                  <a:pt x="9103394" y="5075622"/>
                  <a:pt x="9144000" y="5234940"/>
                </a:cubicBezTo>
                <a:cubicBezTo>
                  <a:pt x="9184606" y="5394258"/>
                  <a:pt x="9131980" y="5601232"/>
                  <a:pt x="9144000" y="5737860"/>
                </a:cubicBezTo>
                <a:cubicBezTo>
                  <a:pt x="9156020" y="5874488"/>
                  <a:pt x="9097053" y="6053629"/>
                  <a:pt x="9144000" y="6240780"/>
                </a:cubicBezTo>
                <a:cubicBezTo>
                  <a:pt x="9190947" y="6427931"/>
                  <a:pt x="9137306" y="6658832"/>
                  <a:pt x="9144000" y="6858000"/>
                </a:cubicBezTo>
                <a:cubicBezTo>
                  <a:pt x="8781450" y="6914618"/>
                  <a:pt x="8664084" y="6822124"/>
                  <a:pt x="8389620" y="6858000"/>
                </a:cubicBezTo>
                <a:cubicBezTo>
                  <a:pt x="8115156" y="6893876"/>
                  <a:pt x="8156860" y="6827086"/>
                  <a:pt x="8001000" y="6858000"/>
                </a:cubicBezTo>
                <a:cubicBezTo>
                  <a:pt x="7845140" y="6888914"/>
                  <a:pt x="7660468" y="6801235"/>
                  <a:pt x="7429500" y="6858000"/>
                </a:cubicBezTo>
                <a:cubicBezTo>
                  <a:pt x="7198532" y="6914765"/>
                  <a:pt x="7201280" y="6838215"/>
                  <a:pt x="7040880" y="6858000"/>
                </a:cubicBezTo>
                <a:cubicBezTo>
                  <a:pt x="6880480" y="6877785"/>
                  <a:pt x="6837811" y="6857474"/>
                  <a:pt x="6652260" y="6858000"/>
                </a:cubicBezTo>
                <a:cubicBezTo>
                  <a:pt x="6466709" y="6858526"/>
                  <a:pt x="6290366" y="6819459"/>
                  <a:pt x="6172200" y="6858000"/>
                </a:cubicBezTo>
                <a:cubicBezTo>
                  <a:pt x="6054034" y="6896541"/>
                  <a:pt x="5742948" y="6793025"/>
                  <a:pt x="5600700" y="6858000"/>
                </a:cubicBezTo>
                <a:cubicBezTo>
                  <a:pt x="5458452" y="6922975"/>
                  <a:pt x="5064947" y="6828138"/>
                  <a:pt x="4846320" y="6858000"/>
                </a:cubicBezTo>
                <a:cubicBezTo>
                  <a:pt x="4627693" y="6887862"/>
                  <a:pt x="4494187" y="6831656"/>
                  <a:pt x="4366260" y="6858000"/>
                </a:cubicBezTo>
                <a:cubicBezTo>
                  <a:pt x="4238333" y="6884344"/>
                  <a:pt x="3917774" y="6850729"/>
                  <a:pt x="3703320" y="6858000"/>
                </a:cubicBezTo>
                <a:cubicBezTo>
                  <a:pt x="3488866" y="6865271"/>
                  <a:pt x="3300357" y="6790421"/>
                  <a:pt x="3131820" y="6858000"/>
                </a:cubicBezTo>
                <a:cubicBezTo>
                  <a:pt x="2963283" y="6925579"/>
                  <a:pt x="2828532" y="6811265"/>
                  <a:pt x="2651760" y="6858000"/>
                </a:cubicBezTo>
                <a:cubicBezTo>
                  <a:pt x="2474988" y="6904735"/>
                  <a:pt x="2348090" y="6807320"/>
                  <a:pt x="2080260" y="6858000"/>
                </a:cubicBezTo>
                <a:cubicBezTo>
                  <a:pt x="1812430" y="6908680"/>
                  <a:pt x="1654517" y="6849331"/>
                  <a:pt x="1417320" y="6858000"/>
                </a:cubicBezTo>
                <a:cubicBezTo>
                  <a:pt x="1180123" y="6866669"/>
                  <a:pt x="922840" y="6822268"/>
                  <a:pt x="662940" y="6858000"/>
                </a:cubicBezTo>
                <a:cubicBezTo>
                  <a:pt x="403040" y="6893732"/>
                  <a:pt x="271158" y="6785459"/>
                  <a:pt x="0" y="6858000"/>
                </a:cubicBezTo>
                <a:cubicBezTo>
                  <a:pt x="-41303" y="6625871"/>
                  <a:pt x="24940" y="6529207"/>
                  <a:pt x="0" y="6286500"/>
                </a:cubicBezTo>
                <a:cubicBezTo>
                  <a:pt x="-24940" y="6043793"/>
                  <a:pt x="44073" y="6047557"/>
                  <a:pt x="0" y="5852160"/>
                </a:cubicBezTo>
                <a:cubicBezTo>
                  <a:pt x="-44073" y="5656763"/>
                  <a:pt x="45196" y="5365325"/>
                  <a:pt x="0" y="5143500"/>
                </a:cubicBezTo>
                <a:cubicBezTo>
                  <a:pt x="-45196" y="4921675"/>
                  <a:pt x="38522" y="4960479"/>
                  <a:pt x="0" y="4777740"/>
                </a:cubicBezTo>
                <a:cubicBezTo>
                  <a:pt x="-38522" y="4595001"/>
                  <a:pt x="47660" y="4519871"/>
                  <a:pt x="0" y="4343400"/>
                </a:cubicBezTo>
                <a:cubicBezTo>
                  <a:pt x="-47660" y="4166929"/>
                  <a:pt x="11094" y="4060374"/>
                  <a:pt x="0" y="3977640"/>
                </a:cubicBezTo>
                <a:cubicBezTo>
                  <a:pt x="-11094" y="3894906"/>
                  <a:pt x="2040" y="3707116"/>
                  <a:pt x="0" y="3543300"/>
                </a:cubicBezTo>
                <a:cubicBezTo>
                  <a:pt x="-2040" y="3379484"/>
                  <a:pt x="376" y="3338551"/>
                  <a:pt x="0" y="3177540"/>
                </a:cubicBezTo>
                <a:cubicBezTo>
                  <a:pt x="-376" y="3016529"/>
                  <a:pt x="51011" y="2706507"/>
                  <a:pt x="0" y="2537460"/>
                </a:cubicBezTo>
                <a:cubicBezTo>
                  <a:pt x="-51011" y="2368413"/>
                  <a:pt x="72449" y="2101947"/>
                  <a:pt x="0" y="1897380"/>
                </a:cubicBezTo>
                <a:cubicBezTo>
                  <a:pt x="-72449" y="1692813"/>
                  <a:pt x="4251" y="1576487"/>
                  <a:pt x="0" y="1394460"/>
                </a:cubicBezTo>
                <a:cubicBezTo>
                  <a:pt x="-4251" y="1212433"/>
                  <a:pt x="41122" y="958194"/>
                  <a:pt x="0" y="754380"/>
                </a:cubicBezTo>
                <a:cubicBezTo>
                  <a:pt x="-41122" y="550566"/>
                  <a:pt x="27450" y="173235"/>
                  <a:pt x="0" y="0"/>
                </a:cubicBezTo>
                <a:close/>
              </a:path>
            </a:pathLst>
          </a:custGeom>
          <a:solidFill>
            <a:schemeClr val="bg1"/>
          </a:solidFill>
          <a:ln w="38100">
            <a:solidFill>
              <a:schemeClr val="tx1"/>
            </a:solidFill>
            <a:extLst>
              <a:ext uri="{C807C97D-BFC1-408E-A445-0C87EB9F89A2}">
                <ask:lineSketchStyleProps xmln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EE369-BB66-4AC2-88C5-55329BFE60D2}"/>
              </a:ext>
            </a:extLst>
          </p:cNvPr>
          <p:cNvSpPr txBox="1"/>
          <p:nvPr/>
        </p:nvSpPr>
        <p:spPr>
          <a:xfrm>
            <a:off x="589867" y="1627513"/>
            <a:ext cx="8878665" cy="3539430"/>
          </a:xfrm>
          <a:prstGeom prst="rect">
            <a:avLst/>
          </a:prstGeom>
          <a:noFill/>
        </p:spPr>
        <p:txBody>
          <a:bodyPr wrap="square" rtlCol="0">
            <a:spAutoFit/>
          </a:bodyPr>
          <a:lstStyle/>
          <a:p>
            <a:pPr marL="502920" indent="-50292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Print off the Comprehension Check for each student.</a:t>
            </a:r>
          </a:p>
          <a:p>
            <a:pPr marL="502920" indent="-50292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502920" indent="-50292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This is a quiz for the students to complete at the end of this lesson.</a:t>
            </a:r>
          </a:p>
          <a:p>
            <a:pPr marL="502920" indent="-50292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502920" indent="-50292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answer key is on slide 87.</a:t>
            </a:r>
          </a:p>
        </p:txBody>
      </p:sp>
      <p:pic>
        <p:nvPicPr>
          <p:cNvPr id="13" name="Picture 12" descr="A close up of a logo&#10;&#10;Description automatically generated">
            <a:extLst>
              <a:ext uri="{FF2B5EF4-FFF2-40B4-BE49-F238E27FC236}">
                <a16:creationId xmlns:a16="http://schemas.microsoft.com/office/drawing/2014/main" id="{676620A3-9AD0-41BB-8E5B-117F1E3430AB}"/>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a:off x="0" y="672678"/>
            <a:ext cx="585216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1" y="551975"/>
            <a:ext cx="484619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TEACHER info</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4" name="TextBox 13">
            <a:extLst>
              <a:ext uri="{FF2B5EF4-FFF2-40B4-BE49-F238E27FC236}">
                <a16:creationId xmlns:a16="http://schemas.microsoft.com/office/drawing/2014/main" id="{59979AEA-51D2-472A-B026-328DFF9378D2}"/>
              </a:ext>
            </a:extLst>
          </p:cNvPr>
          <p:cNvSpPr txBox="1"/>
          <p:nvPr/>
        </p:nvSpPr>
        <p:spPr>
          <a:xfrm>
            <a:off x="0" y="7545315"/>
            <a:ext cx="1989938" cy="261610"/>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Brain Wrinkles</a:t>
            </a:r>
          </a:p>
        </p:txBody>
      </p:sp>
    </p:spTree>
    <p:extLst>
      <p:ext uri="{BB962C8B-B14F-4D97-AF65-F5344CB8AC3E}">
        <p14:creationId xmlns:p14="http://schemas.microsoft.com/office/powerpoint/2010/main" val="13848863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80278-2368-4B7E-83D2-79F492C3E197}"/>
              </a:ext>
            </a:extLst>
          </p:cNvPr>
          <p:cNvSpPr/>
          <p:nvPr/>
        </p:nvSpPr>
        <p:spPr>
          <a:xfrm rot="16200000">
            <a:off x="1140342" y="-1145658"/>
            <a:ext cx="7777718" cy="10058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26F7C"/>
              </a:solidFill>
            </a:endParaRPr>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rot="5400000">
            <a:off x="5800342" y="3441193"/>
            <a:ext cx="7522466" cy="640081"/>
          </a:xfrm>
          <a:prstGeom prst="rect">
            <a:avLst/>
          </a:prstGeom>
        </p:spPr>
      </p:pic>
      <p:sp>
        <p:nvSpPr>
          <p:cNvPr id="3" name="TextBox 2">
            <a:extLst>
              <a:ext uri="{FF2B5EF4-FFF2-40B4-BE49-F238E27FC236}">
                <a16:creationId xmlns:a16="http://schemas.microsoft.com/office/drawing/2014/main" id="{1DB4F020-B6D2-4858-A153-A192D993FD0B}"/>
              </a:ext>
            </a:extLst>
          </p:cNvPr>
          <p:cNvSpPr txBox="1"/>
          <p:nvPr/>
        </p:nvSpPr>
        <p:spPr>
          <a:xfrm rot="5400000">
            <a:off x="-857808" y="832376"/>
            <a:ext cx="1989938" cy="276999"/>
          </a:xfrm>
          <a:prstGeom prst="rect">
            <a:avLst/>
          </a:prstGeom>
          <a:noFill/>
        </p:spPr>
        <p:txBody>
          <a:bodyPr wrap="square" rtlCol="0">
            <a:spAutoFit/>
          </a:bodyPr>
          <a:lstStyle/>
          <a:p>
            <a:r>
              <a:rPr lang="en-US" sz="1200" dirty="0">
                <a:latin typeface="KG Sorry Not Sorry" panose="02000506000000020004" pitchFamily="2" charset="0"/>
                <a:ea typeface="KBScaredStraight" panose="02000603000000000000" pitchFamily="2" charset="0"/>
              </a:rPr>
              <a:t>© Brain Wrinkles</a:t>
            </a:r>
          </a:p>
        </p:txBody>
      </p:sp>
      <p:sp>
        <p:nvSpPr>
          <p:cNvPr id="9" name="Rectangle 8">
            <a:extLst>
              <a:ext uri="{FF2B5EF4-FFF2-40B4-BE49-F238E27FC236}">
                <a16:creationId xmlns:a16="http://schemas.microsoft.com/office/drawing/2014/main" id="{A68E14E4-B7CC-4159-8C21-F353E03DE0FF}"/>
              </a:ext>
            </a:extLst>
          </p:cNvPr>
          <p:cNvSpPr/>
          <p:nvPr/>
        </p:nvSpPr>
        <p:spPr>
          <a:xfrm rot="5400000">
            <a:off x="6349413" y="2772569"/>
            <a:ext cx="6424323" cy="830997"/>
          </a:xfrm>
          <a:prstGeom prst="rect">
            <a:avLst/>
          </a:prstGeom>
          <a:noFill/>
        </p:spPr>
        <p:txBody>
          <a:bodyPr wrap="none" lIns="91440" tIns="45720" rIns="91440" bIns="45720">
            <a:spAutoFit/>
          </a:bodyPr>
          <a:lstStyle/>
          <a:p>
            <a:pPr algn="ctr"/>
            <a:r>
              <a:rPr lang="en-US" sz="48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Comprehension Check</a:t>
            </a:r>
            <a:endParaRPr lang="en-US" sz="40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6" name="TextBox 15">
            <a:extLst>
              <a:ext uri="{FF2B5EF4-FFF2-40B4-BE49-F238E27FC236}">
                <a16:creationId xmlns:a16="http://schemas.microsoft.com/office/drawing/2014/main" id="{202444D7-6BD7-4D37-90F7-4E97AA4CD934}"/>
              </a:ext>
            </a:extLst>
          </p:cNvPr>
          <p:cNvSpPr txBox="1"/>
          <p:nvPr/>
        </p:nvSpPr>
        <p:spPr>
          <a:xfrm rot="5400000">
            <a:off x="6925052" y="1903546"/>
            <a:ext cx="4279392" cy="461665"/>
          </a:xfrm>
          <a:prstGeom prst="rect">
            <a:avLst/>
          </a:prstGeom>
          <a:noFill/>
        </p:spPr>
        <p:txBody>
          <a:bodyPr wrap="square" rtlCol="0">
            <a:spAutoFit/>
          </a:bodyPr>
          <a:lstStyle/>
          <a:p>
            <a:r>
              <a:rPr lang="en-US" dirty="0">
                <a:latin typeface="KG Sorry Not Sorry Chub" panose="02000506000000020004" pitchFamily="2" charset="0"/>
              </a:rPr>
              <a:t>Circle the correct answers</a:t>
            </a:r>
            <a:r>
              <a:rPr lang="en-US" sz="2400" dirty="0">
                <a:latin typeface="KG Sorry Not Sorry Chub" panose="02000506000000020004" pitchFamily="2" charset="0"/>
              </a:rPr>
              <a:t>.</a:t>
            </a:r>
            <a:endParaRPr lang="en-US" dirty="0">
              <a:latin typeface="KG Sorry Not Sorry Chub" panose="02000506000000020004" pitchFamily="2" charset="0"/>
            </a:endParaRPr>
          </a:p>
        </p:txBody>
      </p:sp>
      <p:graphicFrame>
        <p:nvGraphicFramePr>
          <p:cNvPr id="5" name="Table 5">
            <a:extLst>
              <a:ext uri="{FF2B5EF4-FFF2-40B4-BE49-F238E27FC236}">
                <a16:creationId xmlns:a16="http://schemas.microsoft.com/office/drawing/2014/main" id="{1A36C0BE-146D-4008-941C-9C0359979643}"/>
              </a:ext>
            </a:extLst>
          </p:cNvPr>
          <p:cNvGraphicFramePr>
            <a:graphicFrameLocks noGrp="1"/>
          </p:cNvGraphicFramePr>
          <p:nvPr>
            <p:extLst>
              <p:ext uri="{D42A27DB-BD31-4B8C-83A1-F6EECF244321}">
                <p14:modId xmlns:p14="http://schemas.microsoft.com/office/powerpoint/2010/main" val="2602988351"/>
              </p:ext>
            </p:extLst>
          </p:nvPr>
        </p:nvGraphicFramePr>
        <p:xfrm>
          <a:off x="176784" y="122308"/>
          <a:ext cx="8657131" cy="7522466"/>
        </p:xfrm>
        <a:graphic>
          <a:graphicData uri="http://schemas.openxmlformats.org/drawingml/2006/table">
            <a:tbl>
              <a:tblPr firstRow="1" bandRow="1">
                <a:tableStyleId>{5940675A-B579-460E-94D1-54222C63F5DA}</a:tableStyleId>
              </a:tblPr>
              <a:tblGrid>
                <a:gridCol w="2452116">
                  <a:extLst>
                    <a:ext uri="{9D8B030D-6E8A-4147-A177-3AD203B41FA5}">
                      <a16:colId xmlns:a16="http://schemas.microsoft.com/office/drawing/2014/main" val="925519926"/>
                    </a:ext>
                  </a:extLst>
                </a:gridCol>
                <a:gridCol w="1333500">
                  <a:extLst>
                    <a:ext uri="{9D8B030D-6E8A-4147-A177-3AD203B41FA5}">
                      <a16:colId xmlns:a16="http://schemas.microsoft.com/office/drawing/2014/main" val="2216497475"/>
                    </a:ext>
                  </a:extLst>
                </a:gridCol>
                <a:gridCol w="1304544">
                  <a:extLst>
                    <a:ext uri="{9D8B030D-6E8A-4147-A177-3AD203B41FA5}">
                      <a16:colId xmlns:a16="http://schemas.microsoft.com/office/drawing/2014/main" val="3245130804"/>
                    </a:ext>
                  </a:extLst>
                </a:gridCol>
                <a:gridCol w="1524000">
                  <a:extLst>
                    <a:ext uri="{9D8B030D-6E8A-4147-A177-3AD203B41FA5}">
                      <a16:colId xmlns:a16="http://schemas.microsoft.com/office/drawing/2014/main" val="3753093880"/>
                    </a:ext>
                  </a:extLst>
                </a:gridCol>
                <a:gridCol w="2042971">
                  <a:extLst>
                    <a:ext uri="{9D8B030D-6E8A-4147-A177-3AD203B41FA5}">
                      <a16:colId xmlns:a16="http://schemas.microsoft.com/office/drawing/2014/main" val="1323022297"/>
                    </a:ext>
                  </a:extLst>
                </a:gridCol>
              </a:tblGrid>
              <a:tr h="3761233">
                <a:tc>
                  <a:txBody>
                    <a:bodyPr/>
                    <a:lstStyle/>
                    <a:p>
                      <a:r>
                        <a:rPr lang="en-US" sz="1200" b="1" dirty="0">
                          <a:latin typeface="KG First Time In Forever" panose="02000506000000020003" pitchFamily="2" charset="0"/>
                        </a:rPr>
                        <a:t>5. What factor of economic growth is represented?</a:t>
                      </a:r>
                    </a:p>
                    <a:p>
                      <a:pPr marL="228600" indent="-228600">
                        <a:buFont typeface="+mj-lt"/>
                        <a:buAutoNum type="alphaUcPeriod"/>
                      </a:pPr>
                      <a:r>
                        <a:rPr lang="en-US" sz="1200" b="0" dirty="0">
                          <a:latin typeface="KG First Time In Forever" panose="02000506000000020003" pitchFamily="2" charset="0"/>
                        </a:rPr>
                        <a:t>Natural Resources</a:t>
                      </a:r>
                    </a:p>
                    <a:p>
                      <a:pPr marL="228600" indent="-228600">
                        <a:buFont typeface="+mj-lt"/>
                        <a:buAutoNum type="alphaUcPeriod"/>
                      </a:pPr>
                      <a:r>
                        <a:rPr lang="en-US" sz="1200" b="0" dirty="0">
                          <a:latin typeface="KG First Time In Forever" panose="02000506000000020003" pitchFamily="2" charset="0"/>
                        </a:rPr>
                        <a:t>Human Capital</a:t>
                      </a:r>
                    </a:p>
                    <a:p>
                      <a:pPr marL="228600" indent="-228600">
                        <a:buFont typeface="+mj-lt"/>
                        <a:buAutoNum type="alphaUcPeriod"/>
                      </a:pPr>
                      <a:r>
                        <a:rPr lang="en-US" sz="1200" b="0" dirty="0">
                          <a:latin typeface="KG First Time In Forever" panose="02000506000000020003" pitchFamily="2" charset="0"/>
                        </a:rPr>
                        <a:t>Capital Goods</a:t>
                      </a:r>
                    </a:p>
                    <a:p>
                      <a:pPr marL="228600" indent="-228600">
                        <a:buFont typeface="+mj-lt"/>
                        <a:buAutoNum type="alphaUcPeriod"/>
                      </a:pPr>
                      <a:r>
                        <a:rPr lang="en-US" sz="1200" b="0" dirty="0">
                          <a:latin typeface="KG First Time In Forever" panose="02000506000000020003" pitchFamily="2" charset="0"/>
                        </a:rPr>
                        <a:t>Entrepreneurship</a:t>
                      </a:r>
                    </a:p>
                  </a:txBody>
                  <a:tcPr vert="vert"/>
                </a:tc>
                <a:tc>
                  <a:txBody>
                    <a:bodyPr/>
                    <a:lstStyle/>
                    <a:p>
                      <a:r>
                        <a:rPr lang="en-US" sz="1200" b="1" dirty="0">
                          <a:latin typeface="KG First Time In Forever" panose="02000506000000020003" pitchFamily="2" charset="0"/>
                        </a:rPr>
                        <a:t>4. Investing in human capital means spending money on:</a:t>
                      </a:r>
                    </a:p>
                    <a:p>
                      <a:pPr marL="228600" indent="-228600">
                        <a:buFont typeface="+mj-lt"/>
                        <a:buAutoNum type="alphaUcPeriod"/>
                      </a:pPr>
                      <a:r>
                        <a:rPr lang="en-US" sz="1200" dirty="0">
                          <a:latin typeface="KG First Time In Forever" panose="02000506000000020003" pitchFamily="2" charset="0"/>
                        </a:rPr>
                        <a:t>excavating natural resources</a:t>
                      </a:r>
                    </a:p>
                    <a:p>
                      <a:pPr marL="228600" indent="-228600">
                        <a:buFont typeface="+mj-lt"/>
                        <a:buAutoNum type="alphaUcPeriod"/>
                      </a:pPr>
                      <a:r>
                        <a:rPr lang="en-US" sz="1200" dirty="0">
                          <a:latin typeface="KG First Time In Forever" panose="02000506000000020003" pitchFamily="2" charset="0"/>
                        </a:rPr>
                        <a:t>updating factories and machinery</a:t>
                      </a:r>
                    </a:p>
                    <a:p>
                      <a:pPr marL="228600" indent="-228600">
                        <a:buFont typeface="+mj-lt"/>
                        <a:buAutoNum type="alphaUcPeriod"/>
                      </a:pPr>
                      <a:r>
                        <a:rPr lang="en-US" sz="1200" dirty="0">
                          <a:latin typeface="KG First Time In Forever" panose="02000506000000020003" pitchFamily="2" charset="0"/>
                        </a:rPr>
                        <a:t>developing new business ideas</a:t>
                      </a:r>
                    </a:p>
                    <a:p>
                      <a:pPr marL="228600" indent="-228600">
                        <a:buFont typeface="+mj-lt"/>
                        <a:buAutoNum type="alphaUcPeriod"/>
                      </a:pPr>
                      <a:r>
                        <a:rPr lang="en-US" sz="1200" dirty="0">
                          <a:latin typeface="KG First Time In Forever" panose="02000506000000020003" pitchFamily="2" charset="0"/>
                        </a:rPr>
                        <a:t>providing education and job training opportunities</a:t>
                      </a:r>
                    </a:p>
                  </a:txBody>
                  <a:tcPr vert="vert"/>
                </a:tc>
                <a:tc>
                  <a:txBody>
                    <a:bodyPr/>
                    <a:lstStyle/>
                    <a:p>
                      <a:r>
                        <a:rPr lang="en-US" sz="1200" b="1" dirty="0">
                          <a:latin typeface="KG First Time In Forever" panose="02000506000000020003" pitchFamily="2" charset="0"/>
                        </a:rPr>
                        <a:t>3. Japan's GDP per Capita is about $39,000 while India's is about $6,000. Which country more than likely has a higher standard of living?</a:t>
                      </a:r>
                    </a:p>
                    <a:p>
                      <a:pPr marL="228600" indent="-228600">
                        <a:buFont typeface="+mj-lt"/>
                        <a:buAutoNum type="alphaUcPeriod"/>
                      </a:pPr>
                      <a:r>
                        <a:rPr lang="en-US" sz="1200" dirty="0">
                          <a:latin typeface="KG First Time In Forever" panose="02000506000000020003" pitchFamily="2" charset="0"/>
                        </a:rPr>
                        <a:t>Japan</a:t>
                      </a:r>
                    </a:p>
                    <a:p>
                      <a:pPr marL="228600" indent="-228600">
                        <a:buFont typeface="+mj-lt"/>
                        <a:buAutoNum type="alphaUcPeriod"/>
                      </a:pPr>
                      <a:r>
                        <a:rPr lang="en-US" sz="1200" dirty="0">
                          <a:latin typeface="KG First Time In Forever" panose="02000506000000020003" pitchFamily="2" charset="0"/>
                        </a:rPr>
                        <a:t>India</a:t>
                      </a:r>
                    </a:p>
                    <a:p>
                      <a:pPr marL="228600" indent="-228600">
                        <a:buFont typeface="+mj-lt"/>
                        <a:buAutoNum type="alphaUcPeriod"/>
                      </a:pPr>
                      <a:r>
                        <a:rPr lang="en-US" sz="1200" dirty="0">
                          <a:latin typeface="KG First Time In Forever" panose="02000506000000020003" pitchFamily="2" charset="0"/>
                        </a:rPr>
                        <a:t>Neither</a:t>
                      </a:r>
                    </a:p>
                  </a:txBody>
                  <a:tcPr vert="vert"/>
                </a:tc>
                <a:tc>
                  <a:txBody>
                    <a:bodyPr/>
                    <a:lstStyle/>
                    <a:p>
                      <a:r>
                        <a:rPr lang="en-US" sz="1200" b="1" dirty="0">
                          <a:latin typeface="KG First Time In Forever" panose="02000506000000020003" pitchFamily="2" charset="0"/>
                        </a:rPr>
                        <a:t>2. What factor of production is represented by the chart?</a:t>
                      </a:r>
                    </a:p>
                    <a:p>
                      <a:pPr marL="228600" indent="-228600">
                        <a:buFont typeface="+mj-lt"/>
                        <a:buAutoNum type="alphaUcPeriod"/>
                      </a:pPr>
                      <a:r>
                        <a:rPr lang="en-US" sz="1200" dirty="0">
                          <a:latin typeface="KG First Time In Forever" panose="02000506000000020003" pitchFamily="2" charset="0"/>
                        </a:rPr>
                        <a:t>Human Capital </a:t>
                      </a:r>
                    </a:p>
                    <a:p>
                      <a:pPr marL="228600" indent="-228600">
                        <a:buFont typeface="+mj-lt"/>
                        <a:buAutoNum type="alphaUcPeriod"/>
                      </a:pPr>
                      <a:r>
                        <a:rPr lang="en-US" sz="1200" dirty="0">
                          <a:latin typeface="KG First Time In Forever" panose="02000506000000020003" pitchFamily="2" charset="0"/>
                        </a:rPr>
                        <a:t>Natural Resources</a:t>
                      </a:r>
                    </a:p>
                    <a:p>
                      <a:pPr marL="228600" indent="-228600">
                        <a:buFont typeface="+mj-lt"/>
                        <a:buAutoNum type="alphaUcPeriod"/>
                      </a:pPr>
                      <a:r>
                        <a:rPr lang="en-US" sz="1200" dirty="0">
                          <a:latin typeface="KG First Time In Forever" panose="02000506000000020003" pitchFamily="2" charset="0"/>
                        </a:rPr>
                        <a:t>Capital Goods</a:t>
                      </a:r>
                    </a:p>
                    <a:p>
                      <a:pPr marL="228600" indent="-228600">
                        <a:buFont typeface="+mj-lt"/>
                        <a:buAutoNum type="alphaUcPeriod"/>
                      </a:pPr>
                      <a:r>
                        <a:rPr lang="en-US" sz="1200" dirty="0">
                          <a:latin typeface="KG First Time In Forever" panose="02000506000000020003" pitchFamily="2" charset="0"/>
                        </a:rPr>
                        <a:t>Entrepreneurship</a:t>
                      </a:r>
                    </a:p>
                  </a:txBody>
                  <a:tcPr vert="vert"/>
                </a:tc>
                <a:tc>
                  <a:txBody>
                    <a:bodyPr/>
                    <a:lstStyle/>
                    <a:p>
                      <a:r>
                        <a:rPr lang="en-US" sz="1200" b="1" dirty="0">
                          <a:latin typeface="KG First Time In Forever" panose="02000506000000020003" pitchFamily="2" charset="0"/>
                        </a:rPr>
                        <a:t>1. Match gross domestic product (GDP) with the situation in Southern and Eastern Asia:</a:t>
                      </a:r>
                    </a:p>
                    <a:p>
                      <a:pPr marL="342900" indent="-342900">
                        <a:buFont typeface="+mj-lt"/>
                        <a:buAutoNum type="alphaUcPeriod"/>
                      </a:pPr>
                      <a:r>
                        <a:rPr lang="en-US" sz="1200" dirty="0">
                          <a:latin typeface="KG First Time In Forever" panose="02000506000000020003" pitchFamily="2" charset="0"/>
                        </a:rPr>
                        <a:t>Japan and South Korea have a high GDP per capita and a high standard of living.</a:t>
                      </a:r>
                    </a:p>
                    <a:p>
                      <a:pPr marL="342900" indent="-342900">
                        <a:buFont typeface="+mj-lt"/>
                        <a:buAutoNum type="alphaUcPeriod"/>
                      </a:pPr>
                      <a:r>
                        <a:rPr lang="en-US" sz="1200" dirty="0">
                          <a:latin typeface="KG First Time In Forever" panose="02000506000000020003" pitchFamily="2" charset="0"/>
                        </a:rPr>
                        <a:t>Japan and South Korea have a high GDP per capita and a low standard of living.</a:t>
                      </a:r>
                    </a:p>
                    <a:p>
                      <a:pPr marL="342900" indent="-342900">
                        <a:buFont typeface="+mj-lt"/>
                        <a:buAutoNum type="alphaUcPeriod"/>
                      </a:pPr>
                      <a:r>
                        <a:rPr lang="en-US" sz="1200" dirty="0">
                          <a:latin typeface="KG First Time In Forever" panose="02000506000000020003" pitchFamily="2" charset="0"/>
                        </a:rPr>
                        <a:t>Japan and South Korea have a low GDP per capita and a high standard of living.</a:t>
                      </a:r>
                    </a:p>
                    <a:p>
                      <a:pPr marL="342900" indent="-342900">
                        <a:buFont typeface="+mj-lt"/>
                        <a:buAutoNum type="alphaUcPeriod"/>
                      </a:pPr>
                      <a:r>
                        <a:rPr lang="en-US" sz="1200" dirty="0">
                          <a:latin typeface="KG First Time In Forever" panose="02000506000000020003" pitchFamily="2" charset="0"/>
                        </a:rPr>
                        <a:t>Japan and South Korea have a low GDP per capita and a low standard of living.</a:t>
                      </a:r>
                    </a:p>
                  </a:txBody>
                  <a:tcPr vert="vert"/>
                </a:tc>
                <a:extLst>
                  <a:ext uri="{0D108BD9-81ED-4DB2-BD59-A6C34878D82A}">
                    <a16:rowId xmlns:a16="http://schemas.microsoft.com/office/drawing/2014/main" val="1387185663"/>
                  </a:ext>
                </a:extLst>
              </a:tr>
              <a:tr h="3761233">
                <a:tc>
                  <a:txBody>
                    <a:bodyPr/>
                    <a:lstStyle/>
                    <a:p>
                      <a:r>
                        <a:rPr lang="en-US" sz="1200" b="1" dirty="0">
                          <a:latin typeface="KG First Time In Forever" panose="02000506000000020003" pitchFamily="2" charset="0"/>
                        </a:rPr>
                        <a:t>10. What would MOST LIKELY be the reason that North Korea's literacy rate does not match its standard of living? </a:t>
                      </a:r>
                    </a:p>
                    <a:p>
                      <a:pPr marL="228600" indent="-228600">
                        <a:buFont typeface="+mj-lt"/>
                        <a:buAutoNum type="alphaUcPeriod"/>
                      </a:pPr>
                      <a:r>
                        <a:rPr lang="en-US" sz="1200" dirty="0">
                          <a:latin typeface="KG First Time In Forever" panose="02000506000000020003" pitchFamily="2" charset="0"/>
                        </a:rPr>
                        <a:t>North Korea does not invest in education, which results in a high standard of living.</a:t>
                      </a:r>
                    </a:p>
                    <a:p>
                      <a:pPr marL="228600" indent="-228600">
                        <a:buFont typeface="+mj-lt"/>
                        <a:buAutoNum type="alphaUcPeriod"/>
                      </a:pPr>
                      <a:r>
                        <a:rPr lang="en-US" sz="1200" dirty="0">
                          <a:latin typeface="KG First Time In Forever" panose="02000506000000020003" pitchFamily="2" charset="0"/>
                        </a:rPr>
                        <a:t>North Korea has a Communist government that makes all the economic decisions.</a:t>
                      </a:r>
                    </a:p>
                    <a:p>
                      <a:pPr marL="228600" indent="-228600">
                        <a:buFont typeface="+mj-lt"/>
                        <a:buAutoNum type="alphaUcPeriod"/>
                      </a:pPr>
                      <a:r>
                        <a:rPr lang="en-US" sz="1200" dirty="0">
                          <a:latin typeface="KG First Time In Forever" panose="02000506000000020003" pitchFamily="2" charset="0"/>
                        </a:rPr>
                        <a:t>North Korea invests heavily in education, which results in a low standard of living.</a:t>
                      </a:r>
                    </a:p>
                    <a:p>
                      <a:pPr marL="228600" indent="-228600">
                        <a:buFont typeface="+mj-lt"/>
                        <a:buAutoNum type="alphaUcPeriod"/>
                      </a:pPr>
                      <a:r>
                        <a:rPr lang="en-US" sz="1200" dirty="0">
                          <a:latin typeface="KG First Time In Forever" panose="02000506000000020003" pitchFamily="2" charset="0"/>
                        </a:rPr>
                        <a:t>North Korea has a high number of entrepreneurs with poorly run businesses.</a:t>
                      </a:r>
                    </a:p>
                  </a:txBody>
                  <a:tcPr vert="vert"/>
                </a:tc>
                <a:tc>
                  <a:txBody>
                    <a:bodyPr/>
                    <a:lstStyle/>
                    <a:p>
                      <a:r>
                        <a:rPr lang="en-US" sz="1200" b="1" dirty="0">
                          <a:latin typeface="KG First Time In Forever" panose="02000506000000020003" pitchFamily="2" charset="0"/>
                        </a:rPr>
                        <a:t>9. What country's capital goods are represented in the chart?</a:t>
                      </a:r>
                    </a:p>
                    <a:p>
                      <a:pPr marL="228600" indent="-228600">
                        <a:buFont typeface="+mj-lt"/>
                        <a:buAutoNum type="alphaUcPeriod"/>
                      </a:pPr>
                      <a:r>
                        <a:rPr lang="en-US" sz="1200" dirty="0">
                          <a:latin typeface="KG First Time In Forever" panose="02000506000000020003" pitchFamily="2" charset="0"/>
                        </a:rPr>
                        <a:t>Japan</a:t>
                      </a:r>
                    </a:p>
                    <a:p>
                      <a:pPr marL="228600" indent="-228600">
                        <a:buFont typeface="+mj-lt"/>
                        <a:buAutoNum type="alphaUcPeriod"/>
                      </a:pPr>
                      <a:r>
                        <a:rPr lang="en-US" sz="1200" dirty="0">
                          <a:latin typeface="KG First Time In Forever" panose="02000506000000020003" pitchFamily="2" charset="0"/>
                        </a:rPr>
                        <a:t>South Korea</a:t>
                      </a:r>
                    </a:p>
                    <a:p>
                      <a:pPr marL="228600" indent="-228600">
                        <a:buFont typeface="+mj-lt"/>
                        <a:buAutoNum type="alphaUcPeriod"/>
                      </a:pPr>
                      <a:r>
                        <a:rPr lang="en-US" sz="1200" dirty="0">
                          <a:latin typeface="KG First Time In Forever" panose="02000506000000020003" pitchFamily="2" charset="0"/>
                        </a:rPr>
                        <a:t>North Korea</a:t>
                      </a:r>
                    </a:p>
                    <a:p>
                      <a:pPr marL="228600" indent="-228600">
                        <a:buFont typeface="+mj-lt"/>
                        <a:buAutoNum type="alphaUcPeriod"/>
                      </a:pPr>
                      <a:r>
                        <a:rPr lang="en-US" sz="1200" dirty="0">
                          <a:latin typeface="KG First Time In Forever" panose="02000506000000020003" pitchFamily="2" charset="0"/>
                        </a:rPr>
                        <a:t>China</a:t>
                      </a:r>
                    </a:p>
                  </a:txBody>
                  <a:tcPr vert="vert"/>
                </a:tc>
                <a:tc>
                  <a:txBody>
                    <a:bodyPr/>
                    <a:lstStyle/>
                    <a:p>
                      <a:r>
                        <a:rPr lang="en-US" sz="1200" b="1" dirty="0">
                          <a:latin typeface="KG First Time In Forever" panose="02000506000000020003" pitchFamily="2" charset="0"/>
                        </a:rPr>
                        <a:t>8. Trying to launch a business in India and China can be difficult because of:</a:t>
                      </a:r>
                    </a:p>
                    <a:p>
                      <a:pPr marL="228600" indent="-228600">
                        <a:buFont typeface="+mj-lt"/>
                        <a:buAutoNum type="alphaUcPeriod"/>
                      </a:pPr>
                      <a:r>
                        <a:rPr lang="en-US" sz="1200" dirty="0">
                          <a:latin typeface="KG First Time In Forever" panose="02000506000000020003" pitchFamily="2" charset="0"/>
                        </a:rPr>
                        <a:t>Strict government regulations</a:t>
                      </a:r>
                    </a:p>
                    <a:p>
                      <a:pPr marL="228600" indent="-228600">
                        <a:buFont typeface="+mj-lt"/>
                        <a:buAutoNum type="alphaUcPeriod"/>
                      </a:pPr>
                      <a:r>
                        <a:rPr lang="en-US" sz="1200" dirty="0">
                          <a:latin typeface="KG First Time In Forever" panose="02000506000000020003" pitchFamily="2" charset="0"/>
                        </a:rPr>
                        <a:t>Cultural biases</a:t>
                      </a:r>
                    </a:p>
                    <a:p>
                      <a:pPr marL="228600" indent="-228600">
                        <a:buFont typeface="+mj-lt"/>
                        <a:buAutoNum type="alphaUcPeriod"/>
                      </a:pPr>
                      <a:r>
                        <a:rPr lang="en-US" sz="1200" dirty="0">
                          <a:latin typeface="KG First Time In Forever" panose="02000506000000020003" pitchFamily="2" charset="0"/>
                        </a:rPr>
                        <a:t>High taxes</a:t>
                      </a:r>
                    </a:p>
                    <a:p>
                      <a:pPr marL="228600" indent="-228600">
                        <a:buFont typeface="+mj-lt"/>
                        <a:buAutoNum type="alphaUcPeriod"/>
                      </a:pPr>
                      <a:r>
                        <a:rPr lang="en-US" sz="1200" dirty="0">
                          <a:latin typeface="KG First Time In Forever" panose="02000506000000020003" pitchFamily="2" charset="0"/>
                        </a:rPr>
                        <a:t>All of the above</a:t>
                      </a:r>
                    </a:p>
                    <a:p>
                      <a:endParaRPr lang="en-US" sz="1200" dirty="0">
                        <a:latin typeface="KG First Time In Forever" panose="02000506000000020003" pitchFamily="2" charset="0"/>
                      </a:endParaRPr>
                    </a:p>
                  </a:txBody>
                  <a:tcPr vert="vert"/>
                </a:tc>
                <a:tc>
                  <a:txBody>
                    <a:bodyPr/>
                    <a:lstStyle/>
                    <a:p>
                      <a:r>
                        <a:rPr lang="en-US" sz="1200" b="1" dirty="0">
                          <a:latin typeface="KG First Time In Forever" panose="02000506000000020003" pitchFamily="2" charset="0"/>
                        </a:rPr>
                        <a:t>7. An entrepreneur organizes </a:t>
                      </a:r>
                      <a:r>
                        <a:rPr lang="en-US" sz="1200" b="1" dirty="0">
                          <a:latin typeface="Tahoma" panose="020B0604030504040204" pitchFamily="34" charset="0"/>
                          <a:ea typeface="Tahoma" panose="020B0604030504040204" pitchFamily="34" charset="0"/>
                          <a:cs typeface="Tahoma" panose="020B0604030504040204" pitchFamily="34" charset="0"/>
                        </a:rPr>
                        <a:t>______</a:t>
                      </a:r>
                      <a:r>
                        <a:rPr lang="en-US" sz="1200" b="1" dirty="0">
                          <a:latin typeface="KG First Time In Forever" panose="02000506000000020003" pitchFamily="2" charset="0"/>
                        </a:rPr>
                        <a:t> for production</a:t>
                      </a:r>
                      <a:r>
                        <a:rPr lang="en-US" sz="1200" dirty="0">
                          <a:latin typeface="KG First Time In Forever" panose="02000506000000020003" pitchFamily="2" charset="0"/>
                        </a:rPr>
                        <a:t>.</a:t>
                      </a:r>
                    </a:p>
                    <a:p>
                      <a:pPr marL="228600" indent="-228600">
                        <a:buFont typeface="+mj-lt"/>
                        <a:buAutoNum type="alphaUcPeriod"/>
                      </a:pPr>
                      <a:r>
                        <a:rPr lang="en-US" sz="1200" dirty="0">
                          <a:latin typeface="KG First Time In Forever" panose="02000506000000020003" pitchFamily="2" charset="0"/>
                        </a:rPr>
                        <a:t>Raw materials</a:t>
                      </a:r>
                    </a:p>
                    <a:p>
                      <a:pPr marL="228600" indent="-228600">
                        <a:buFont typeface="+mj-lt"/>
                        <a:buAutoNum type="alphaUcPeriod"/>
                      </a:pPr>
                      <a:r>
                        <a:rPr lang="en-US" sz="1200" dirty="0">
                          <a:latin typeface="KG First Time In Forever" panose="02000506000000020003" pitchFamily="2" charset="0"/>
                        </a:rPr>
                        <a:t>Skills and knowledge</a:t>
                      </a:r>
                    </a:p>
                    <a:p>
                      <a:pPr marL="228600" indent="-228600">
                        <a:buFont typeface="+mj-lt"/>
                        <a:buAutoNum type="alphaUcPeriod"/>
                      </a:pPr>
                      <a:r>
                        <a:rPr lang="en-US" sz="1200" dirty="0">
                          <a:latin typeface="KG First Time In Forever" panose="02000506000000020003" pitchFamily="2" charset="0"/>
                        </a:rPr>
                        <a:t>Factories and machinery</a:t>
                      </a:r>
                    </a:p>
                    <a:p>
                      <a:pPr marL="228600" indent="-228600">
                        <a:buFont typeface="+mj-lt"/>
                        <a:buAutoNum type="alphaUcPeriod"/>
                      </a:pPr>
                      <a:r>
                        <a:rPr lang="en-US" sz="1200" dirty="0">
                          <a:latin typeface="KG First Time In Forever" panose="02000506000000020003" pitchFamily="2" charset="0"/>
                        </a:rPr>
                        <a:t>New ideas</a:t>
                      </a:r>
                    </a:p>
                  </a:txBody>
                  <a:tcPr vert="vert"/>
                </a:tc>
                <a:tc>
                  <a:txBody>
                    <a:bodyPr/>
                    <a:lstStyle/>
                    <a:p>
                      <a:r>
                        <a:rPr lang="en-US" sz="1200" b="1" dirty="0">
                          <a:latin typeface="KG First Time In Forever" panose="02000506000000020003" pitchFamily="2" charset="0"/>
                        </a:rPr>
                        <a:t>6. What is one way that North Korea has invested in developing its human capital?</a:t>
                      </a:r>
                    </a:p>
                    <a:p>
                      <a:pPr marL="228600" indent="-228600">
                        <a:buFont typeface="+mj-lt"/>
                        <a:buAutoNum type="alphaUcPeriod"/>
                      </a:pPr>
                      <a:r>
                        <a:rPr lang="en-US" sz="1200" dirty="0">
                          <a:latin typeface="KG First Time In Forever" panose="02000506000000020003" pitchFamily="2" charset="0"/>
                        </a:rPr>
                        <a:t>Improving access to electricity for farmers.</a:t>
                      </a:r>
                    </a:p>
                    <a:p>
                      <a:pPr marL="228600" indent="-228600">
                        <a:buFont typeface="+mj-lt"/>
                        <a:buAutoNum type="alphaUcPeriod"/>
                      </a:pPr>
                      <a:r>
                        <a:rPr lang="en-US" sz="1200" dirty="0">
                          <a:latin typeface="KG First Time In Forever" panose="02000506000000020003" pitchFamily="2" charset="0"/>
                        </a:rPr>
                        <a:t>Updating factory equipment and machinery.</a:t>
                      </a:r>
                    </a:p>
                    <a:p>
                      <a:pPr marL="228600" indent="-228600">
                        <a:buFont typeface="+mj-lt"/>
                        <a:buAutoNum type="alphaUcPeriod"/>
                      </a:pPr>
                      <a:r>
                        <a:rPr lang="en-US" sz="1200" dirty="0">
                          <a:latin typeface="KG First Time In Forever" panose="02000506000000020003" pitchFamily="2" charset="0"/>
                        </a:rPr>
                        <a:t>Providing universal and state-funded education for students.</a:t>
                      </a:r>
                    </a:p>
                    <a:p>
                      <a:pPr marL="228600" indent="-228600">
                        <a:buFont typeface="+mj-lt"/>
                        <a:buAutoNum type="alphaUcPeriod"/>
                      </a:pPr>
                      <a:r>
                        <a:rPr lang="en-US" sz="1200" dirty="0">
                          <a:latin typeface="KG First Time In Forever" panose="02000506000000020003" pitchFamily="2" charset="0"/>
                        </a:rPr>
                        <a:t>Expanding highways and railroads.</a:t>
                      </a:r>
                    </a:p>
                  </a:txBody>
                  <a:tcPr vert="vert"/>
                </a:tc>
                <a:extLst>
                  <a:ext uri="{0D108BD9-81ED-4DB2-BD59-A6C34878D82A}">
                    <a16:rowId xmlns:a16="http://schemas.microsoft.com/office/drawing/2014/main" val="4117640352"/>
                  </a:ext>
                </a:extLst>
              </a:tr>
            </a:tbl>
          </a:graphicData>
        </a:graphic>
      </p:graphicFrame>
      <p:pic>
        <p:nvPicPr>
          <p:cNvPr id="7" name="Picture 6" descr="Text, shape&#10;&#10;Description automatically generated">
            <a:extLst>
              <a:ext uri="{FF2B5EF4-FFF2-40B4-BE49-F238E27FC236}">
                <a16:creationId xmlns:a16="http://schemas.microsoft.com/office/drawing/2014/main" id="{12414483-B06E-411B-8CAF-683EC623F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82848" y="2089578"/>
            <a:ext cx="1390013" cy="1142548"/>
          </a:xfrm>
          <a:prstGeom prst="rect">
            <a:avLst/>
          </a:prstGeom>
        </p:spPr>
      </p:pic>
      <p:pic>
        <p:nvPicPr>
          <p:cNvPr id="10" name="Picture 9" descr="A picture containing indoor, person, person, posing&#10;&#10;Description automatically generated">
            <a:extLst>
              <a:ext uri="{FF2B5EF4-FFF2-40B4-BE49-F238E27FC236}">
                <a16:creationId xmlns:a16="http://schemas.microsoft.com/office/drawing/2014/main" id="{B27C3F65-68EF-4F26-8607-9FAACB902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5942" y="1900895"/>
            <a:ext cx="2264525" cy="1700766"/>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9CFC3FF2-D99D-446C-ADAC-6C35F330CB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60773" y="5729688"/>
            <a:ext cx="2373798" cy="983163"/>
          </a:xfrm>
          <a:prstGeom prst="rect">
            <a:avLst/>
          </a:prstGeom>
        </p:spPr>
      </p:pic>
    </p:spTree>
    <p:extLst>
      <p:ext uri="{BB962C8B-B14F-4D97-AF65-F5344CB8AC3E}">
        <p14:creationId xmlns:p14="http://schemas.microsoft.com/office/powerpoint/2010/main" val="1451884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80278-2368-4B7E-83D2-79F492C3E197}"/>
              </a:ext>
            </a:extLst>
          </p:cNvPr>
          <p:cNvSpPr/>
          <p:nvPr/>
        </p:nvSpPr>
        <p:spPr>
          <a:xfrm rot="16200000">
            <a:off x="1140342" y="-1145658"/>
            <a:ext cx="7777718" cy="10058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26F7C"/>
              </a:solidFill>
            </a:endParaRPr>
          </a:p>
        </p:txBody>
      </p:sp>
      <p:pic>
        <p:nvPicPr>
          <p:cNvPr id="4" name="Picture 3" descr="A close up of a logo&#10;&#10;Description automatically generated">
            <a:extLst>
              <a:ext uri="{FF2B5EF4-FFF2-40B4-BE49-F238E27FC236}">
                <a16:creationId xmlns:a16="http://schemas.microsoft.com/office/drawing/2014/main" id="{3B02D523-4580-445A-A5AD-B5432F601977}"/>
              </a:ext>
            </a:extLst>
          </p:cNvPr>
          <p:cNvPicPr>
            <a:picLocks noChangeAspect="1"/>
          </p:cNvPicPr>
          <p:nvPr/>
        </p:nvPicPr>
        <p:blipFill rotWithShape="1">
          <a:blip r:embed="rId2">
            <a:extLst>
              <a:ext uri="{28A0092B-C50C-407E-A947-70E740481C1C}">
                <a14:useLocalDpi xmlns:a14="http://schemas.microsoft.com/office/drawing/2010/main" val="0"/>
              </a:ext>
            </a:extLst>
          </a:blip>
          <a:srcRect l="14137"/>
          <a:stretch/>
        </p:blipFill>
        <p:spPr>
          <a:xfrm rot="5400000">
            <a:off x="5800342" y="3441193"/>
            <a:ext cx="7522466" cy="640081"/>
          </a:xfrm>
          <a:prstGeom prst="rect">
            <a:avLst/>
          </a:prstGeom>
        </p:spPr>
      </p:pic>
      <p:sp>
        <p:nvSpPr>
          <p:cNvPr id="3" name="TextBox 2">
            <a:extLst>
              <a:ext uri="{FF2B5EF4-FFF2-40B4-BE49-F238E27FC236}">
                <a16:creationId xmlns:a16="http://schemas.microsoft.com/office/drawing/2014/main" id="{1DB4F020-B6D2-4858-A153-A192D993FD0B}"/>
              </a:ext>
            </a:extLst>
          </p:cNvPr>
          <p:cNvSpPr txBox="1"/>
          <p:nvPr/>
        </p:nvSpPr>
        <p:spPr>
          <a:xfrm rot="5400000">
            <a:off x="-857808" y="832376"/>
            <a:ext cx="1989938" cy="276999"/>
          </a:xfrm>
          <a:prstGeom prst="rect">
            <a:avLst/>
          </a:prstGeom>
          <a:noFill/>
        </p:spPr>
        <p:txBody>
          <a:bodyPr wrap="square" rtlCol="0">
            <a:spAutoFit/>
          </a:bodyPr>
          <a:lstStyle/>
          <a:p>
            <a:r>
              <a:rPr lang="en-US" sz="1200" dirty="0">
                <a:latin typeface="KG Sorry Not Sorry" panose="02000506000000020004" pitchFamily="2" charset="0"/>
                <a:ea typeface="KBScaredStraight" panose="02000603000000000000" pitchFamily="2" charset="0"/>
              </a:rPr>
              <a:t>© Brain Wrinkles</a:t>
            </a:r>
          </a:p>
        </p:txBody>
      </p:sp>
      <p:sp>
        <p:nvSpPr>
          <p:cNvPr id="9" name="Rectangle 8">
            <a:extLst>
              <a:ext uri="{FF2B5EF4-FFF2-40B4-BE49-F238E27FC236}">
                <a16:creationId xmlns:a16="http://schemas.microsoft.com/office/drawing/2014/main" id="{A68E14E4-B7CC-4159-8C21-F353E03DE0FF}"/>
              </a:ext>
            </a:extLst>
          </p:cNvPr>
          <p:cNvSpPr/>
          <p:nvPr/>
        </p:nvSpPr>
        <p:spPr>
          <a:xfrm rot="5400000">
            <a:off x="6349413" y="2772569"/>
            <a:ext cx="6424323" cy="830997"/>
          </a:xfrm>
          <a:prstGeom prst="rect">
            <a:avLst/>
          </a:prstGeom>
          <a:noFill/>
        </p:spPr>
        <p:txBody>
          <a:bodyPr wrap="none" lIns="91440" tIns="45720" rIns="91440" bIns="45720">
            <a:spAutoFit/>
          </a:bodyPr>
          <a:lstStyle/>
          <a:p>
            <a:pPr algn="ctr"/>
            <a:r>
              <a:rPr lang="en-US" sz="48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Comprehension Check</a:t>
            </a:r>
            <a:endParaRPr lang="en-US" sz="40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6" name="TextBox 15">
            <a:extLst>
              <a:ext uri="{FF2B5EF4-FFF2-40B4-BE49-F238E27FC236}">
                <a16:creationId xmlns:a16="http://schemas.microsoft.com/office/drawing/2014/main" id="{202444D7-6BD7-4D37-90F7-4E97AA4CD934}"/>
              </a:ext>
            </a:extLst>
          </p:cNvPr>
          <p:cNvSpPr txBox="1"/>
          <p:nvPr/>
        </p:nvSpPr>
        <p:spPr>
          <a:xfrm rot="5400000">
            <a:off x="6925052" y="1903546"/>
            <a:ext cx="4279392" cy="461665"/>
          </a:xfrm>
          <a:prstGeom prst="rect">
            <a:avLst/>
          </a:prstGeom>
          <a:noFill/>
        </p:spPr>
        <p:txBody>
          <a:bodyPr wrap="square" rtlCol="0">
            <a:spAutoFit/>
          </a:bodyPr>
          <a:lstStyle/>
          <a:p>
            <a:r>
              <a:rPr lang="en-US" dirty="0">
                <a:latin typeface="KG Sorry Not Sorry Chub" panose="02000506000000020004" pitchFamily="2" charset="0"/>
              </a:rPr>
              <a:t>Circle the correct answers</a:t>
            </a:r>
            <a:r>
              <a:rPr lang="en-US" sz="2400" dirty="0">
                <a:latin typeface="KG Sorry Not Sorry Chub" panose="02000506000000020004" pitchFamily="2" charset="0"/>
              </a:rPr>
              <a:t>.</a:t>
            </a:r>
            <a:endParaRPr lang="en-US" dirty="0">
              <a:latin typeface="KG Sorry Not Sorry Chub" panose="02000506000000020004" pitchFamily="2" charset="0"/>
            </a:endParaRPr>
          </a:p>
        </p:txBody>
      </p:sp>
      <p:graphicFrame>
        <p:nvGraphicFramePr>
          <p:cNvPr id="5" name="Table 5">
            <a:extLst>
              <a:ext uri="{FF2B5EF4-FFF2-40B4-BE49-F238E27FC236}">
                <a16:creationId xmlns:a16="http://schemas.microsoft.com/office/drawing/2014/main" id="{1A36C0BE-146D-4008-941C-9C0359979643}"/>
              </a:ext>
            </a:extLst>
          </p:cNvPr>
          <p:cNvGraphicFramePr>
            <a:graphicFrameLocks noGrp="1"/>
          </p:cNvGraphicFramePr>
          <p:nvPr>
            <p:extLst>
              <p:ext uri="{D42A27DB-BD31-4B8C-83A1-F6EECF244321}">
                <p14:modId xmlns:p14="http://schemas.microsoft.com/office/powerpoint/2010/main" val="4184144989"/>
              </p:ext>
            </p:extLst>
          </p:nvPr>
        </p:nvGraphicFramePr>
        <p:xfrm>
          <a:off x="176784" y="122308"/>
          <a:ext cx="8657131" cy="7522466"/>
        </p:xfrm>
        <a:graphic>
          <a:graphicData uri="http://schemas.openxmlformats.org/drawingml/2006/table">
            <a:tbl>
              <a:tblPr firstRow="1" bandRow="1">
                <a:tableStyleId>{5940675A-B579-460E-94D1-54222C63F5DA}</a:tableStyleId>
              </a:tblPr>
              <a:tblGrid>
                <a:gridCol w="2452116">
                  <a:extLst>
                    <a:ext uri="{9D8B030D-6E8A-4147-A177-3AD203B41FA5}">
                      <a16:colId xmlns:a16="http://schemas.microsoft.com/office/drawing/2014/main" val="925519926"/>
                    </a:ext>
                  </a:extLst>
                </a:gridCol>
                <a:gridCol w="1333500">
                  <a:extLst>
                    <a:ext uri="{9D8B030D-6E8A-4147-A177-3AD203B41FA5}">
                      <a16:colId xmlns:a16="http://schemas.microsoft.com/office/drawing/2014/main" val="2216497475"/>
                    </a:ext>
                  </a:extLst>
                </a:gridCol>
                <a:gridCol w="1304544">
                  <a:extLst>
                    <a:ext uri="{9D8B030D-6E8A-4147-A177-3AD203B41FA5}">
                      <a16:colId xmlns:a16="http://schemas.microsoft.com/office/drawing/2014/main" val="3245130804"/>
                    </a:ext>
                  </a:extLst>
                </a:gridCol>
                <a:gridCol w="1524000">
                  <a:extLst>
                    <a:ext uri="{9D8B030D-6E8A-4147-A177-3AD203B41FA5}">
                      <a16:colId xmlns:a16="http://schemas.microsoft.com/office/drawing/2014/main" val="3753093880"/>
                    </a:ext>
                  </a:extLst>
                </a:gridCol>
                <a:gridCol w="2042971">
                  <a:extLst>
                    <a:ext uri="{9D8B030D-6E8A-4147-A177-3AD203B41FA5}">
                      <a16:colId xmlns:a16="http://schemas.microsoft.com/office/drawing/2014/main" val="1323022297"/>
                    </a:ext>
                  </a:extLst>
                </a:gridCol>
              </a:tblGrid>
              <a:tr h="3761233">
                <a:tc>
                  <a:txBody>
                    <a:bodyPr/>
                    <a:lstStyle/>
                    <a:p>
                      <a:r>
                        <a:rPr lang="en-US" sz="1200" b="1" dirty="0">
                          <a:latin typeface="KG First Time In Forever" panose="02000506000000020003" pitchFamily="2" charset="0"/>
                        </a:rPr>
                        <a:t>5. What factor of economic growth is represented?</a:t>
                      </a:r>
                    </a:p>
                    <a:p>
                      <a:pPr marL="228600" indent="-228600">
                        <a:buFont typeface="+mj-lt"/>
                        <a:buAutoNum type="alphaUcPeriod"/>
                      </a:pPr>
                      <a:r>
                        <a:rPr lang="en-US" sz="1200" b="0" dirty="0">
                          <a:latin typeface="KG First Time In Forever" panose="02000506000000020003" pitchFamily="2" charset="0"/>
                        </a:rPr>
                        <a:t>Natural Resources</a:t>
                      </a:r>
                    </a:p>
                    <a:p>
                      <a:pPr marL="228600" indent="-228600">
                        <a:buFont typeface="+mj-lt"/>
                        <a:buAutoNum type="alphaUcPeriod"/>
                      </a:pPr>
                      <a:r>
                        <a:rPr lang="en-US" sz="1200" b="0" dirty="0">
                          <a:latin typeface="KG First Time In Forever" panose="02000506000000020003" pitchFamily="2" charset="0"/>
                        </a:rPr>
                        <a:t>Human Capital</a:t>
                      </a:r>
                    </a:p>
                    <a:p>
                      <a:pPr marL="228600" indent="-228600">
                        <a:buFont typeface="+mj-lt"/>
                        <a:buAutoNum type="alphaUcPeriod"/>
                      </a:pPr>
                      <a:r>
                        <a:rPr lang="en-US" sz="1200" b="0" dirty="0">
                          <a:latin typeface="KG First Time In Forever" panose="02000506000000020003" pitchFamily="2" charset="0"/>
                        </a:rPr>
                        <a:t>Capital Goods</a:t>
                      </a:r>
                    </a:p>
                    <a:p>
                      <a:pPr marL="228600" indent="-228600">
                        <a:buFont typeface="+mj-lt"/>
                        <a:buAutoNum type="alphaUcPeriod"/>
                      </a:pPr>
                      <a:r>
                        <a:rPr lang="en-US" sz="1200" b="0" dirty="0">
                          <a:highlight>
                            <a:srgbClr val="FFFF00"/>
                          </a:highlight>
                          <a:latin typeface="KG First Time In Forever" panose="02000506000000020003" pitchFamily="2" charset="0"/>
                        </a:rPr>
                        <a:t>Entrepreneurship</a:t>
                      </a:r>
                    </a:p>
                  </a:txBody>
                  <a:tcPr vert="vert"/>
                </a:tc>
                <a:tc>
                  <a:txBody>
                    <a:bodyPr/>
                    <a:lstStyle/>
                    <a:p>
                      <a:r>
                        <a:rPr lang="en-US" sz="1200" b="1" dirty="0">
                          <a:latin typeface="KG First Time In Forever" panose="02000506000000020003" pitchFamily="2" charset="0"/>
                        </a:rPr>
                        <a:t>4. Investing in human capital means spending money on:</a:t>
                      </a:r>
                    </a:p>
                    <a:p>
                      <a:pPr marL="228600" indent="-228600">
                        <a:buFont typeface="+mj-lt"/>
                        <a:buAutoNum type="alphaUcPeriod"/>
                      </a:pPr>
                      <a:r>
                        <a:rPr lang="en-US" sz="1200" dirty="0">
                          <a:latin typeface="KG First Time In Forever" panose="02000506000000020003" pitchFamily="2" charset="0"/>
                        </a:rPr>
                        <a:t>excavating natural resources</a:t>
                      </a:r>
                    </a:p>
                    <a:p>
                      <a:pPr marL="228600" indent="-228600">
                        <a:buFont typeface="+mj-lt"/>
                        <a:buAutoNum type="alphaUcPeriod"/>
                      </a:pPr>
                      <a:r>
                        <a:rPr lang="en-US" sz="1200" dirty="0">
                          <a:latin typeface="KG First Time In Forever" panose="02000506000000020003" pitchFamily="2" charset="0"/>
                        </a:rPr>
                        <a:t>updating factories and machinery</a:t>
                      </a:r>
                    </a:p>
                    <a:p>
                      <a:pPr marL="228600" indent="-228600">
                        <a:buFont typeface="+mj-lt"/>
                        <a:buAutoNum type="alphaUcPeriod"/>
                      </a:pPr>
                      <a:r>
                        <a:rPr lang="en-US" sz="1200" dirty="0">
                          <a:latin typeface="KG First Time In Forever" panose="02000506000000020003" pitchFamily="2" charset="0"/>
                        </a:rPr>
                        <a:t>developing new business ideas</a:t>
                      </a:r>
                    </a:p>
                    <a:p>
                      <a:pPr marL="228600" indent="-228600">
                        <a:buFont typeface="+mj-lt"/>
                        <a:buAutoNum type="alphaUcPeriod"/>
                      </a:pPr>
                      <a:r>
                        <a:rPr lang="en-US" sz="1200" dirty="0">
                          <a:highlight>
                            <a:srgbClr val="FFFF00"/>
                          </a:highlight>
                          <a:latin typeface="KG First Time In Forever" panose="02000506000000020003" pitchFamily="2" charset="0"/>
                        </a:rPr>
                        <a:t>providing education and job training opportunities</a:t>
                      </a:r>
                    </a:p>
                  </a:txBody>
                  <a:tcPr vert="vert"/>
                </a:tc>
                <a:tc>
                  <a:txBody>
                    <a:bodyPr/>
                    <a:lstStyle/>
                    <a:p>
                      <a:r>
                        <a:rPr lang="en-US" sz="1200" b="1" dirty="0">
                          <a:latin typeface="KG First Time In Forever" panose="02000506000000020003" pitchFamily="2" charset="0"/>
                        </a:rPr>
                        <a:t>3. Japan's GDP per Capita is about $39,000 while India's is about $6,000. Which country more than likely has a higher standard of living?</a:t>
                      </a:r>
                    </a:p>
                    <a:p>
                      <a:pPr marL="228600" indent="-228600">
                        <a:buFont typeface="+mj-lt"/>
                        <a:buAutoNum type="alphaUcPeriod"/>
                      </a:pPr>
                      <a:r>
                        <a:rPr lang="en-US" sz="1200" dirty="0">
                          <a:highlight>
                            <a:srgbClr val="FFFF00"/>
                          </a:highlight>
                          <a:latin typeface="KG First Time In Forever" panose="02000506000000020003" pitchFamily="2" charset="0"/>
                        </a:rPr>
                        <a:t>Japan</a:t>
                      </a:r>
                    </a:p>
                    <a:p>
                      <a:pPr marL="228600" indent="-228600">
                        <a:buFont typeface="+mj-lt"/>
                        <a:buAutoNum type="alphaUcPeriod"/>
                      </a:pPr>
                      <a:r>
                        <a:rPr lang="en-US" sz="1200" dirty="0">
                          <a:latin typeface="KG First Time In Forever" panose="02000506000000020003" pitchFamily="2" charset="0"/>
                        </a:rPr>
                        <a:t>India</a:t>
                      </a:r>
                    </a:p>
                    <a:p>
                      <a:pPr marL="228600" indent="-228600">
                        <a:buFont typeface="+mj-lt"/>
                        <a:buAutoNum type="alphaUcPeriod"/>
                      </a:pPr>
                      <a:r>
                        <a:rPr lang="en-US" sz="1200" dirty="0">
                          <a:latin typeface="KG First Time In Forever" panose="02000506000000020003" pitchFamily="2" charset="0"/>
                        </a:rPr>
                        <a:t>Neither</a:t>
                      </a:r>
                    </a:p>
                  </a:txBody>
                  <a:tcPr vert="vert"/>
                </a:tc>
                <a:tc>
                  <a:txBody>
                    <a:bodyPr/>
                    <a:lstStyle/>
                    <a:p>
                      <a:r>
                        <a:rPr lang="en-US" sz="1200" b="1" dirty="0">
                          <a:latin typeface="KG First Time In Forever" panose="02000506000000020003" pitchFamily="2" charset="0"/>
                        </a:rPr>
                        <a:t>2. What factor of production is represented by the chart?</a:t>
                      </a:r>
                    </a:p>
                    <a:p>
                      <a:pPr marL="228600" indent="-228600">
                        <a:buFont typeface="+mj-lt"/>
                        <a:buAutoNum type="alphaUcPeriod"/>
                      </a:pPr>
                      <a:r>
                        <a:rPr lang="en-US" sz="1200" dirty="0">
                          <a:latin typeface="KG First Time In Forever" panose="02000506000000020003" pitchFamily="2" charset="0"/>
                        </a:rPr>
                        <a:t>Human Capital </a:t>
                      </a:r>
                    </a:p>
                    <a:p>
                      <a:pPr marL="228600" indent="-228600">
                        <a:buFont typeface="+mj-lt"/>
                        <a:buAutoNum type="alphaUcPeriod"/>
                      </a:pPr>
                      <a:r>
                        <a:rPr lang="en-US" sz="1200" dirty="0">
                          <a:highlight>
                            <a:srgbClr val="FFFF00"/>
                          </a:highlight>
                          <a:latin typeface="KG First Time In Forever" panose="02000506000000020003" pitchFamily="2" charset="0"/>
                        </a:rPr>
                        <a:t>Natural Resources</a:t>
                      </a:r>
                    </a:p>
                    <a:p>
                      <a:pPr marL="228600" indent="-228600">
                        <a:buFont typeface="+mj-lt"/>
                        <a:buAutoNum type="alphaUcPeriod"/>
                      </a:pPr>
                      <a:r>
                        <a:rPr lang="en-US" sz="1200" dirty="0">
                          <a:latin typeface="KG First Time In Forever" panose="02000506000000020003" pitchFamily="2" charset="0"/>
                        </a:rPr>
                        <a:t>Capital Goods</a:t>
                      </a:r>
                    </a:p>
                    <a:p>
                      <a:pPr marL="228600" indent="-228600">
                        <a:buFont typeface="+mj-lt"/>
                        <a:buAutoNum type="alphaUcPeriod"/>
                      </a:pPr>
                      <a:r>
                        <a:rPr lang="en-US" sz="1200" dirty="0">
                          <a:latin typeface="KG First Time In Forever" panose="02000506000000020003" pitchFamily="2" charset="0"/>
                        </a:rPr>
                        <a:t>Entrepreneurship</a:t>
                      </a:r>
                    </a:p>
                  </a:txBody>
                  <a:tcPr vert="vert"/>
                </a:tc>
                <a:tc>
                  <a:txBody>
                    <a:bodyPr/>
                    <a:lstStyle/>
                    <a:p>
                      <a:r>
                        <a:rPr lang="en-US" sz="1200" b="1" dirty="0">
                          <a:latin typeface="KG First Time In Forever" panose="02000506000000020003" pitchFamily="2" charset="0"/>
                        </a:rPr>
                        <a:t>1. Match gross domestic product (GDP) with the situation in Southern and Eastern Asia:</a:t>
                      </a:r>
                    </a:p>
                    <a:p>
                      <a:pPr marL="342900" indent="-342900">
                        <a:buFont typeface="+mj-lt"/>
                        <a:buAutoNum type="alphaUcPeriod"/>
                      </a:pPr>
                      <a:r>
                        <a:rPr lang="en-US" sz="1200" dirty="0">
                          <a:highlight>
                            <a:srgbClr val="FFFF00"/>
                          </a:highlight>
                          <a:latin typeface="KG First Time In Forever" panose="02000506000000020003" pitchFamily="2" charset="0"/>
                        </a:rPr>
                        <a:t>Japan and South Korea have a high GDP per capita and a high standard of living.</a:t>
                      </a:r>
                    </a:p>
                    <a:p>
                      <a:pPr marL="342900" indent="-342900">
                        <a:buFont typeface="+mj-lt"/>
                        <a:buAutoNum type="alphaUcPeriod"/>
                      </a:pPr>
                      <a:r>
                        <a:rPr lang="en-US" sz="1200" dirty="0">
                          <a:latin typeface="KG First Time In Forever" panose="02000506000000020003" pitchFamily="2" charset="0"/>
                        </a:rPr>
                        <a:t>Japan and South Korea have a high GDP per capita and a low standard of living.</a:t>
                      </a:r>
                    </a:p>
                    <a:p>
                      <a:pPr marL="342900" indent="-342900">
                        <a:buFont typeface="+mj-lt"/>
                        <a:buAutoNum type="alphaUcPeriod"/>
                      </a:pPr>
                      <a:r>
                        <a:rPr lang="en-US" sz="1200" dirty="0">
                          <a:latin typeface="KG First Time In Forever" panose="02000506000000020003" pitchFamily="2" charset="0"/>
                        </a:rPr>
                        <a:t>Japan and South Korea have a low GDP per capita and a high standard of living.</a:t>
                      </a:r>
                    </a:p>
                    <a:p>
                      <a:pPr marL="342900" indent="-342900">
                        <a:buFont typeface="+mj-lt"/>
                        <a:buAutoNum type="alphaUcPeriod"/>
                      </a:pPr>
                      <a:r>
                        <a:rPr lang="en-US" sz="1200" dirty="0">
                          <a:latin typeface="KG First Time In Forever" panose="02000506000000020003" pitchFamily="2" charset="0"/>
                        </a:rPr>
                        <a:t>Japan and South Korea have a low GDP per capita and a low standard of living.</a:t>
                      </a:r>
                    </a:p>
                  </a:txBody>
                  <a:tcPr vert="vert"/>
                </a:tc>
                <a:extLst>
                  <a:ext uri="{0D108BD9-81ED-4DB2-BD59-A6C34878D82A}">
                    <a16:rowId xmlns:a16="http://schemas.microsoft.com/office/drawing/2014/main" val="1387185663"/>
                  </a:ext>
                </a:extLst>
              </a:tr>
              <a:tr h="3761233">
                <a:tc>
                  <a:txBody>
                    <a:bodyPr/>
                    <a:lstStyle/>
                    <a:p>
                      <a:r>
                        <a:rPr lang="en-US" sz="1200" b="1" dirty="0">
                          <a:latin typeface="KG First Time In Forever" panose="02000506000000020003" pitchFamily="2" charset="0"/>
                        </a:rPr>
                        <a:t>10. What would MOST LIKELY be the reason that North Korea's literacy rate does not match its standard of living? </a:t>
                      </a:r>
                    </a:p>
                    <a:p>
                      <a:pPr marL="228600" indent="-228600">
                        <a:buFont typeface="+mj-lt"/>
                        <a:buAutoNum type="alphaUcPeriod"/>
                      </a:pPr>
                      <a:r>
                        <a:rPr lang="en-US" sz="1200" dirty="0">
                          <a:latin typeface="KG First Time In Forever" panose="02000506000000020003" pitchFamily="2" charset="0"/>
                        </a:rPr>
                        <a:t>North Korea does not invest in education, which results in a high standard of living.</a:t>
                      </a:r>
                    </a:p>
                    <a:p>
                      <a:pPr marL="228600" indent="-228600">
                        <a:buFont typeface="+mj-lt"/>
                        <a:buAutoNum type="alphaUcPeriod"/>
                      </a:pPr>
                      <a:r>
                        <a:rPr lang="en-US" sz="1200" dirty="0">
                          <a:highlight>
                            <a:srgbClr val="FFFF00"/>
                          </a:highlight>
                          <a:latin typeface="KG First Time In Forever" panose="02000506000000020003" pitchFamily="2" charset="0"/>
                        </a:rPr>
                        <a:t>North Korea has a Communist government that makes all the economic decisions.</a:t>
                      </a:r>
                    </a:p>
                    <a:p>
                      <a:pPr marL="228600" indent="-228600">
                        <a:buFont typeface="+mj-lt"/>
                        <a:buAutoNum type="alphaUcPeriod"/>
                      </a:pPr>
                      <a:r>
                        <a:rPr lang="en-US" sz="1200" dirty="0">
                          <a:latin typeface="KG First Time In Forever" panose="02000506000000020003" pitchFamily="2" charset="0"/>
                        </a:rPr>
                        <a:t>North Korea invests heavily in education, which results in a low standard of living.</a:t>
                      </a:r>
                    </a:p>
                    <a:p>
                      <a:pPr marL="228600" indent="-228600">
                        <a:buFont typeface="+mj-lt"/>
                        <a:buAutoNum type="alphaUcPeriod"/>
                      </a:pPr>
                      <a:r>
                        <a:rPr lang="en-US" sz="1200" dirty="0">
                          <a:latin typeface="KG First Time In Forever" panose="02000506000000020003" pitchFamily="2" charset="0"/>
                        </a:rPr>
                        <a:t>North Korea has a high number of entrepreneurs with poorly run businesses.</a:t>
                      </a:r>
                    </a:p>
                  </a:txBody>
                  <a:tcPr vert="vert"/>
                </a:tc>
                <a:tc>
                  <a:txBody>
                    <a:bodyPr/>
                    <a:lstStyle/>
                    <a:p>
                      <a:r>
                        <a:rPr lang="en-US" sz="1200" b="1" dirty="0">
                          <a:latin typeface="KG First Time In Forever" panose="02000506000000020003" pitchFamily="2" charset="0"/>
                        </a:rPr>
                        <a:t>9. What country's capital goods are represented in the chart?</a:t>
                      </a:r>
                    </a:p>
                    <a:p>
                      <a:pPr marL="228600" indent="-228600">
                        <a:buFont typeface="+mj-lt"/>
                        <a:buAutoNum type="alphaUcPeriod"/>
                      </a:pPr>
                      <a:r>
                        <a:rPr lang="en-US" sz="1200" dirty="0">
                          <a:latin typeface="KG First Time In Forever" panose="02000506000000020003" pitchFamily="2" charset="0"/>
                        </a:rPr>
                        <a:t>Japan</a:t>
                      </a:r>
                    </a:p>
                    <a:p>
                      <a:pPr marL="228600" indent="-228600">
                        <a:buFont typeface="+mj-lt"/>
                        <a:buAutoNum type="alphaUcPeriod"/>
                      </a:pPr>
                      <a:r>
                        <a:rPr lang="en-US" sz="1200" dirty="0">
                          <a:latin typeface="KG First Time In Forever" panose="02000506000000020003" pitchFamily="2" charset="0"/>
                        </a:rPr>
                        <a:t>South Korea</a:t>
                      </a:r>
                    </a:p>
                    <a:p>
                      <a:pPr marL="228600" indent="-228600">
                        <a:buFont typeface="+mj-lt"/>
                        <a:buAutoNum type="alphaUcPeriod"/>
                      </a:pPr>
                      <a:r>
                        <a:rPr lang="en-US" sz="1200" dirty="0">
                          <a:highlight>
                            <a:srgbClr val="FFFF00"/>
                          </a:highlight>
                          <a:latin typeface="KG First Time In Forever" panose="02000506000000020003" pitchFamily="2" charset="0"/>
                        </a:rPr>
                        <a:t>North Korea</a:t>
                      </a:r>
                    </a:p>
                    <a:p>
                      <a:pPr marL="228600" indent="-228600">
                        <a:buFont typeface="+mj-lt"/>
                        <a:buAutoNum type="alphaUcPeriod"/>
                      </a:pPr>
                      <a:r>
                        <a:rPr lang="en-US" sz="1200" dirty="0">
                          <a:latin typeface="KG First Time In Forever" panose="02000506000000020003" pitchFamily="2" charset="0"/>
                        </a:rPr>
                        <a:t>China</a:t>
                      </a:r>
                    </a:p>
                  </a:txBody>
                  <a:tcPr vert="vert"/>
                </a:tc>
                <a:tc>
                  <a:txBody>
                    <a:bodyPr/>
                    <a:lstStyle/>
                    <a:p>
                      <a:r>
                        <a:rPr lang="en-US" sz="1200" b="1" dirty="0">
                          <a:latin typeface="KG First Time In Forever" panose="02000506000000020003" pitchFamily="2" charset="0"/>
                        </a:rPr>
                        <a:t>8. Trying to launch a business in India and China can be difficult because of:</a:t>
                      </a:r>
                    </a:p>
                    <a:p>
                      <a:pPr marL="228600" indent="-228600">
                        <a:buFont typeface="+mj-lt"/>
                        <a:buAutoNum type="alphaUcPeriod"/>
                      </a:pPr>
                      <a:r>
                        <a:rPr lang="en-US" sz="1200" dirty="0">
                          <a:latin typeface="KG First Time In Forever" panose="02000506000000020003" pitchFamily="2" charset="0"/>
                        </a:rPr>
                        <a:t>Strict government regulations</a:t>
                      </a:r>
                    </a:p>
                    <a:p>
                      <a:pPr marL="228600" indent="-228600">
                        <a:buFont typeface="+mj-lt"/>
                        <a:buAutoNum type="alphaUcPeriod"/>
                      </a:pPr>
                      <a:r>
                        <a:rPr lang="en-US" sz="1200" dirty="0">
                          <a:latin typeface="KG First Time In Forever" panose="02000506000000020003" pitchFamily="2" charset="0"/>
                        </a:rPr>
                        <a:t>Cultural biases</a:t>
                      </a:r>
                    </a:p>
                    <a:p>
                      <a:pPr marL="228600" indent="-228600">
                        <a:buFont typeface="+mj-lt"/>
                        <a:buAutoNum type="alphaUcPeriod"/>
                      </a:pPr>
                      <a:r>
                        <a:rPr lang="en-US" sz="1200" dirty="0">
                          <a:latin typeface="KG First Time In Forever" panose="02000506000000020003" pitchFamily="2" charset="0"/>
                        </a:rPr>
                        <a:t>High taxes</a:t>
                      </a:r>
                    </a:p>
                    <a:p>
                      <a:pPr marL="228600" indent="-228600">
                        <a:buFont typeface="+mj-lt"/>
                        <a:buAutoNum type="alphaUcPeriod"/>
                      </a:pPr>
                      <a:r>
                        <a:rPr lang="en-US" sz="1200" dirty="0">
                          <a:highlight>
                            <a:srgbClr val="FFFF00"/>
                          </a:highlight>
                          <a:latin typeface="KG First Time In Forever" panose="02000506000000020003" pitchFamily="2" charset="0"/>
                        </a:rPr>
                        <a:t>All of the above</a:t>
                      </a:r>
                    </a:p>
                    <a:p>
                      <a:endParaRPr lang="en-US" sz="1200" dirty="0">
                        <a:latin typeface="KG First Time In Forever" panose="02000506000000020003" pitchFamily="2" charset="0"/>
                      </a:endParaRPr>
                    </a:p>
                  </a:txBody>
                  <a:tcPr vert="vert"/>
                </a:tc>
                <a:tc>
                  <a:txBody>
                    <a:bodyPr/>
                    <a:lstStyle/>
                    <a:p>
                      <a:r>
                        <a:rPr lang="en-US" sz="1200" b="1" dirty="0">
                          <a:latin typeface="KG First Time In Forever" panose="02000506000000020003" pitchFamily="2" charset="0"/>
                        </a:rPr>
                        <a:t>7. An entrepreneur organizes </a:t>
                      </a:r>
                      <a:r>
                        <a:rPr lang="en-US" sz="1200" b="1" dirty="0">
                          <a:latin typeface="Tahoma" panose="020B0604030504040204" pitchFamily="34" charset="0"/>
                          <a:ea typeface="Tahoma" panose="020B0604030504040204" pitchFamily="34" charset="0"/>
                          <a:cs typeface="Tahoma" panose="020B0604030504040204" pitchFamily="34" charset="0"/>
                        </a:rPr>
                        <a:t>______</a:t>
                      </a:r>
                      <a:r>
                        <a:rPr lang="en-US" sz="1200" b="1" dirty="0">
                          <a:latin typeface="KG First Time In Forever" panose="02000506000000020003" pitchFamily="2" charset="0"/>
                        </a:rPr>
                        <a:t> for production</a:t>
                      </a:r>
                      <a:r>
                        <a:rPr lang="en-US" sz="1200" dirty="0">
                          <a:latin typeface="KG First Time In Forever" panose="02000506000000020003" pitchFamily="2" charset="0"/>
                        </a:rPr>
                        <a:t>.</a:t>
                      </a:r>
                    </a:p>
                    <a:p>
                      <a:pPr marL="228600" indent="-228600">
                        <a:buFont typeface="+mj-lt"/>
                        <a:buAutoNum type="alphaUcPeriod"/>
                      </a:pPr>
                      <a:r>
                        <a:rPr lang="en-US" sz="1200" dirty="0">
                          <a:latin typeface="KG First Time In Forever" panose="02000506000000020003" pitchFamily="2" charset="0"/>
                        </a:rPr>
                        <a:t>Raw materials</a:t>
                      </a:r>
                    </a:p>
                    <a:p>
                      <a:pPr marL="228600" indent="-228600">
                        <a:buFont typeface="+mj-lt"/>
                        <a:buAutoNum type="alphaUcPeriod"/>
                      </a:pPr>
                      <a:r>
                        <a:rPr lang="en-US" sz="1200" dirty="0">
                          <a:latin typeface="KG First Time In Forever" panose="02000506000000020003" pitchFamily="2" charset="0"/>
                        </a:rPr>
                        <a:t>Skills and knowledge</a:t>
                      </a:r>
                    </a:p>
                    <a:p>
                      <a:pPr marL="228600" indent="-228600">
                        <a:buFont typeface="+mj-lt"/>
                        <a:buAutoNum type="alphaUcPeriod"/>
                      </a:pPr>
                      <a:r>
                        <a:rPr lang="en-US" sz="1200" dirty="0">
                          <a:latin typeface="KG First Time In Forever" panose="02000506000000020003" pitchFamily="2" charset="0"/>
                        </a:rPr>
                        <a:t>Factories and machinery</a:t>
                      </a:r>
                    </a:p>
                    <a:p>
                      <a:pPr marL="228600" indent="-228600">
                        <a:buFont typeface="+mj-lt"/>
                        <a:buAutoNum type="alphaUcPeriod"/>
                      </a:pPr>
                      <a:r>
                        <a:rPr lang="en-US" sz="1200" dirty="0">
                          <a:highlight>
                            <a:srgbClr val="FFFF00"/>
                          </a:highlight>
                          <a:latin typeface="KG First Time In Forever" panose="02000506000000020003" pitchFamily="2" charset="0"/>
                        </a:rPr>
                        <a:t>New ideas</a:t>
                      </a:r>
                    </a:p>
                  </a:txBody>
                  <a:tcPr vert="vert"/>
                </a:tc>
                <a:tc>
                  <a:txBody>
                    <a:bodyPr/>
                    <a:lstStyle/>
                    <a:p>
                      <a:r>
                        <a:rPr lang="en-US" sz="1200" b="1" dirty="0">
                          <a:latin typeface="KG First Time In Forever" panose="02000506000000020003" pitchFamily="2" charset="0"/>
                        </a:rPr>
                        <a:t>6. What is one way that North Korea has invested in developing its human capital?</a:t>
                      </a:r>
                    </a:p>
                    <a:p>
                      <a:pPr marL="228600" indent="-228600">
                        <a:buFont typeface="+mj-lt"/>
                        <a:buAutoNum type="alphaUcPeriod"/>
                      </a:pPr>
                      <a:r>
                        <a:rPr lang="en-US" sz="1200" dirty="0">
                          <a:latin typeface="KG First Time In Forever" panose="02000506000000020003" pitchFamily="2" charset="0"/>
                        </a:rPr>
                        <a:t>Improving access to electricity for farmers.</a:t>
                      </a:r>
                    </a:p>
                    <a:p>
                      <a:pPr marL="228600" indent="-228600">
                        <a:buFont typeface="+mj-lt"/>
                        <a:buAutoNum type="alphaUcPeriod"/>
                      </a:pPr>
                      <a:r>
                        <a:rPr lang="en-US" sz="1200" dirty="0">
                          <a:latin typeface="KG First Time In Forever" panose="02000506000000020003" pitchFamily="2" charset="0"/>
                        </a:rPr>
                        <a:t>Updating factory equipment and machinery.</a:t>
                      </a:r>
                    </a:p>
                    <a:p>
                      <a:pPr marL="228600" indent="-228600">
                        <a:buFont typeface="+mj-lt"/>
                        <a:buAutoNum type="alphaUcPeriod"/>
                      </a:pPr>
                      <a:r>
                        <a:rPr lang="en-US" sz="1200" dirty="0">
                          <a:highlight>
                            <a:srgbClr val="FFFF00"/>
                          </a:highlight>
                          <a:latin typeface="KG First Time In Forever" panose="02000506000000020003" pitchFamily="2" charset="0"/>
                        </a:rPr>
                        <a:t>Providing universal and state-funded education for students.</a:t>
                      </a:r>
                    </a:p>
                    <a:p>
                      <a:pPr marL="228600" indent="-228600">
                        <a:buFont typeface="+mj-lt"/>
                        <a:buAutoNum type="alphaUcPeriod"/>
                      </a:pPr>
                      <a:r>
                        <a:rPr lang="en-US" sz="1200" dirty="0">
                          <a:latin typeface="KG First Time In Forever" panose="02000506000000020003" pitchFamily="2" charset="0"/>
                        </a:rPr>
                        <a:t>Expanding highways and railroads.</a:t>
                      </a:r>
                    </a:p>
                  </a:txBody>
                  <a:tcPr vert="vert"/>
                </a:tc>
                <a:extLst>
                  <a:ext uri="{0D108BD9-81ED-4DB2-BD59-A6C34878D82A}">
                    <a16:rowId xmlns:a16="http://schemas.microsoft.com/office/drawing/2014/main" val="4117640352"/>
                  </a:ext>
                </a:extLst>
              </a:tr>
            </a:tbl>
          </a:graphicData>
        </a:graphic>
      </p:graphicFrame>
      <p:pic>
        <p:nvPicPr>
          <p:cNvPr id="7" name="Picture 6" descr="Text, shape&#10;&#10;Description automatically generated">
            <a:extLst>
              <a:ext uri="{FF2B5EF4-FFF2-40B4-BE49-F238E27FC236}">
                <a16:creationId xmlns:a16="http://schemas.microsoft.com/office/drawing/2014/main" id="{12414483-B06E-411B-8CAF-683EC623F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82848" y="2089578"/>
            <a:ext cx="1390013" cy="1142548"/>
          </a:xfrm>
          <a:prstGeom prst="rect">
            <a:avLst/>
          </a:prstGeom>
        </p:spPr>
      </p:pic>
      <p:pic>
        <p:nvPicPr>
          <p:cNvPr id="10" name="Picture 9" descr="A picture containing indoor, person, person, posing&#10;&#10;Description automatically generated">
            <a:extLst>
              <a:ext uri="{FF2B5EF4-FFF2-40B4-BE49-F238E27FC236}">
                <a16:creationId xmlns:a16="http://schemas.microsoft.com/office/drawing/2014/main" id="{B27C3F65-68EF-4F26-8607-9FAACB902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5942" y="1900895"/>
            <a:ext cx="2264525" cy="1700766"/>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9CFC3FF2-D99D-446C-ADAC-6C35F330CB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60773" y="5729688"/>
            <a:ext cx="2373798" cy="983163"/>
          </a:xfrm>
          <a:prstGeom prst="rect">
            <a:avLst/>
          </a:prstGeom>
        </p:spPr>
      </p:pic>
    </p:spTree>
    <p:extLst>
      <p:ext uri="{BB962C8B-B14F-4D97-AF65-F5344CB8AC3E}">
        <p14:creationId xmlns:p14="http://schemas.microsoft.com/office/powerpoint/2010/main" val="3846473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915FD4-D4A3-4DD4-808F-C3BCC3318A81}"/>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7232749"/>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For the most part, the GDP per capita in the Southern and Eastern Asian region tends to be lower than the figures found in Europe, Canada, Australia, and the United States.</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However, the GDP per capita (for most countries) is higher than that of most African countries.</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solidFill>
                  <a:srgbClr val="FF0000"/>
                </a:solidFill>
                <a:latin typeface="KG First Time In Forever" panose="02000506000000020003" pitchFamily="2" charset="0"/>
                <a:ea typeface="KBScaredStraight" panose="02000603000000000000" pitchFamily="2" charset="0"/>
              </a:rPr>
              <a:t>GDP per capita varies widely throughout the region.</a:t>
            </a:r>
          </a:p>
          <a:p>
            <a:pPr marL="461406" indent="-461406">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206024"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2835321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0FF9EC-EB4F-4526-9AD5-7CC9FAB5F952}"/>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2" name="Rectangle 11">
            <a:extLst>
              <a:ext uri="{FF2B5EF4-FFF2-40B4-BE49-F238E27FC236}">
                <a16:creationId xmlns:a16="http://schemas.microsoft.com/office/drawing/2014/main" id="{CC395762-E676-4022-B3EE-F69764BA6A74}"/>
              </a:ext>
            </a:extLst>
          </p:cNvPr>
          <p:cNvSpPr/>
          <p:nvPr/>
        </p:nvSpPr>
        <p:spPr>
          <a:xfrm>
            <a:off x="2206025"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graphicFrame>
        <p:nvGraphicFramePr>
          <p:cNvPr id="4" name="Table 3">
            <a:extLst>
              <a:ext uri="{FF2B5EF4-FFF2-40B4-BE49-F238E27FC236}">
                <a16:creationId xmlns:a16="http://schemas.microsoft.com/office/drawing/2014/main" id="{C88317AC-776F-4503-AD5E-C63A97E9CA23}"/>
              </a:ext>
            </a:extLst>
          </p:cNvPr>
          <p:cNvGraphicFramePr>
            <a:graphicFrameLocks noGrp="1"/>
          </p:cNvGraphicFramePr>
          <p:nvPr>
            <p:extLst>
              <p:ext uri="{D42A27DB-BD31-4B8C-83A1-F6EECF244321}">
                <p14:modId xmlns:p14="http://schemas.microsoft.com/office/powerpoint/2010/main" val="1860632218"/>
              </p:ext>
            </p:extLst>
          </p:nvPr>
        </p:nvGraphicFramePr>
        <p:xfrm>
          <a:off x="1588991" y="1813560"/>
          <a:ext cx="7329574" cy="6070778"/>
        </p:xfrm>
        <a:graphic>
          <a:graphicData uri="http://schemas.openxmlformats.org/drawingml/2006/table">
            <a:tbl>
              <a:tblPr firstRow="1" bandRow="1">
                <a:tableStyleId>{5940675A-B579-460E-94D1-54222C63F5DA}</a:tableStyleId>
              </a:tblPr>
              <a:tblGrid>
                <a:gridCol w="3664787">
                  <a:extLst>
                    <a:ext uri="{9D8B030D-6E8A-4147-A177-3AD203B41FA5}">
                      <a16:colId xmlns:a16="http://schemas.microsoft.com/office/drawing/2014/main" val="20000"/>
                    </a:ext>
                  </a:extLst>
                </a:gridCol>
                <a:gridCol w="3664787">
                  <a:extLst>
                    <a:ext uri="{9D8B030D-6E8A-4147-A177-3AD203B41FA5}">
                      <a16:colId xmlns:a16="http://schemas.microsoft.com/office/drawing/2014/main" val="20001"/>
                    </a:ext>
                  </a:extLst>
                </a:gridCol>
              </a:tblGrid>
              <a:tr h="674851">
                <a:tc>
                  <a:txBody>
                    <a:bodyPr/>
                    <a:lstStyle/>
                    <a:p>
                      <a:pPr algn="ctr"/>
                      <a:r>
                        <a:rPr lang="en-US" sz="4800" b="1" dirty="0">
                          <a:latin typeface="KG Sorry Not Sorry" panose="02000506000000020004" pitchFamily="2" charset="0"/>
                        </a:rPr>
                        <a:t>Country</a:t>
                      </a:r>
                    </a:p>
                  </a:txBody>
                  <a:tcPr marL="92285" marR="92285" marT="46142" marB="46142" anchor="ctr">
                    <a:solidFill>
                      <a:srgbClr val="996699"/>
                    </a:solidFill>
                  </a:tcPr>
                </a:tc>
                <a:tc>
                  <a:txBody>
                    <a:bodyPr/>
                    <a:lstStyle/>
                    <a:p>
                      <a:pPr algn="ctr"/>
                      <a:r>
                        <a:rPr lang="en-US" sz="4800" b="1" dirty="0">
                          <a:latin typeface="KG Sorry Not Sorry" panose="02000506000000020004" pitchFamily="2" charset="0"/>
                        </a:rPr>
                        <a:t>GDP Per Capita</a:t>
                      </a:r>
                    </a:p>
                  </a:txBody>
                  <a:tcPr marL="92285" marR="92285" marT="46142" marB="46142" anchor="ctr">
                    <a:solidFill>
                      <a:srgbClr val="996699"/>
                    </a:solidFill>
                  </a:tcPr>
                </a:tc>
                <a:extLst>
                  <a:ext uri="{0D108BD9-81ED-4DB2-BD59-A6C34878D82A}">
                    <a16:rowId xmlns:a16="http://schemas.microsoft.com/office/drawing/2014/main" val="10000"/>
                  </a:ext>
                </a:extLst>
              </a:tr>
              <a:tr h="711192">
                <a:tc>
                  <a:txBody>
                    <a:bodyPr/>
                    <a:lstStyle/>
                    <a:p>
                      <a:pPr algn="ctr"/>
                      <a:r>
                        <a:rPr lang="en-US" sz="3600" dirty="0">
                          <a:latin typeface="KG First Time In Forever" panose="02000506000000020003" pitchFamily="2" charset="0"/>
                        </a:rPr>
                        <a:t>China</a:t>
                      </a:r>
                    </a:p>
                  </a:txBody>
                  <a:tcPr marL="92285" marR="92285" marT="46142" marB="46142" anchor="ctr">
                    <a:solidFill>
                      <a:schemeClr val="bg1">
                        <a:lumMod val="95000"/>
                      </a:schemeClr>
                    </a:solidFill>
                  </a:tcPr>
                </a:tc>
                <a:tc>
                  <a:txBody>
                    <a:bodyPr/>
                    <a:lstStyle/>
                    <a:p>
                      <a:pPr algn="ctr"/>
                      <a:r>
                        <a:rPr lang="en-US" sz="3600" dirty="0">
                          <a:latin typeface="KG First Time In Forever" panose="02000506000000020003" pitchFamily="2" charset="0"/>
                        </a:rPr>
                        <a:t>$10,261</a:t>
                      </a:r>
                    </a:p>
                  </a:txBody>
                  <a:tcPr marL="92285" marR="92285" marT="46142" marB="46142" anchor="ctr">
                    <a:solidFill>
                      <a:schemeClr val="bg1">
                        <a:lumMod val="95000"/>
                      </a:schemeClr>
                    </a:solidFill>
                  </a:tcPr>
                </a:tc>
                <a:extLst>
                  <a:ext uri="{0D108BD9-81ED-4DB2-BD59-A6C34878D82A}">
                    <a16:rowId xmlns:a16="http://schemas.microsoft.com/office/drawing/2014/main" val="10001"/>
                  </a:ext>
                </a:extLst>
              </a:tr>
              <a:tr h="711192">
                <a:tc>
                  <a:txBody>
                    <a:bodyPr/>
                    <a:lstStyle/>
                    <a:p>
                      <a:pPr algn="ctr"/>
                      <a:r>
                        <a:rPr lang="en-US" sz="3600" dirty="0">
                          <a:latin typeface="KG First Time In Forever" panose="02000506000000020003" pitchFamily="2" charset="0"/>
                        </a:rPr>
                        <a:t>India</a:t>
                      </a:r>
                    </a:p>
                  </a:txBody>
                  <a:tcPr marL="92285" marR="92285" marT="46142" marB="46142" anchor="ctr">
                    <a:solidFill>
                      <a:schemeClr val="bg1">
                        <a:lumMod val="95000"/>
                      </a:schemeClr>
                    </a:solidFill>
                  </a:tcPr>
                </a:tc>
                <a:tc>
                  <a:txBody>
                    <a:bodyPr/>
                    <a:lstStyle/>
                    <a:p>
                      <a:pPr algn="ctr"/>
                      <a:r>
                        <a:rPr lang="en-US" sz="3600" dirty="0">
                          <a:latin typeface="KG First Time In Forever" panose="02000506000000020003" pitchFamily="2" charset="0"/>
                        </a:rPr>
                        <a:t>$2,099</a:t>
                      </a:r>
                    </a:p>
                  </a:txBody>
                  <a:tcPr marL="92285" marR="92285" marT="46142" marB="46142" anchor="ctr">
                    <a:solidFill>
                      <a:schemeClr val="bg1">
                        <a:lumMod val="95000"/>
                      </a:schemeClr>
                    </a:solidFill>
                  </a:tcPr>
                </a:tc>
                <a:extLst>
                  <a:ext uri="{0D108BD9-81ED-4DB2-BD59-A6C34878D82A}">
                    <a16:rowId xmlns:a16="http://schemas.microsoft.com/office/drawing/2014/main" val="10002"/>
                  </a:ext>
                </a:extLst>
              </a:tr>
              <a:tr h="959494">
                <a:tc>
                  <a:txBody>
                    <a:bodyPr/>
                    <a:lstStyle/>
                    <a:p>
                      <a:pPr algn="ctr"/>
                      <a:r>
                        <a:rPr lang="en-US" sz="3600" dirty="0">
                          <a:latin typeface="KG First Time In Forever" panose="02000506000000020003" pitchFamily="2" charset="0"/>
                        </a:rPr>
                        <a:t>Japan</a:t>
                      </a:r>
                    </a:p>
                  </a:txBody>
                  <a:tcPr marL="92285" marR="92285" marT="46142" marB="46142" anchor="ctr">
                    <a:solidFill>
                      <a:schemeClr val="bg1">
                        <a:lumMod val="95000"/>
                      </a:schemeClr>
                    </a:solidFill>
                  </a:tcPr>
                </a:tc>
                <a:tc>
                  <a:txBody>
                    <a:bodyPr/>
                    <a:lstStyle/>
                    <a:p>
                      <a:pPr algn="ctr"/>
                      <a:r>
                        <a:rPr lang="en-US" sz="3600" dirty="0">
                          <a:latin typeface="KG First Time In Forever" panose="02000506000000020003" pitchFamily="2" charset="0"/>
                        </a:rPr>
                        <a:t>$40,246</a:t>
                      </a:r>
                    </a:p>
                  </a:txBody>
                  <a:tcPr marL="92285" marR="92285" marT="46142" marB="46142" anchor="ctr">
                    <a:solidFill>
                      <a:schemeClr val="bg1">
                        <a:lumMod val="95000"/>
                      </a:schemeClr>
                    </a:solidFill>
                  </a:tcPr>
                </a:tc>
                <a:extLst>
                  <a:ext uri="{0D108BD9-81ED-4DB2-BD59-A6C34878D82A}">
                    <a16:rowId xmlns:a16="http://schemas.microsoft.com/office/drawing/2014/main" val="10003"/>
                  </a:ext>
                </a:extLst>
              </a:tr>
              <a:tr h="711192">
                <a:tc>
                  <a:txBody>
                    <a:bodyPr/>
                    <a:lstStyle/>
                    <a:p>
                      <a:pPr algn="ctr"/>
                      <a:r>
                        <a:rPr lang="en-US" sz="3600" dirty="0">
                          <a:latin typeface="KG First Time In Forever" panose="02000506000000020003" pitchFamily="2" charset="0"/>
                        </a:rPr>
                        <a:t>South Korea</a:t>
                      </a:r>
                    </a:p>
                  </a:txBody>
                  <a:tcPr marL="92285" marR="92285" marT="46142" marB="46142" anchor="ctr">
                    <a:solidFill>
                      <a:schemeClr val="bg1">
                        <a:lumMod val="95000"/>
                      </a:schemeClr>
                    </a:solidFill>
                  </a:tcPr>
                </a:tc>
                <a:tc>
                  <a:txBody>
                    <a:bodyPr/>
                    <a:lstStyle/>
                    <a:p>
                      <a:pPr algn="ctr"/>
                      <a:r>
                        <a:rPr lang="en-US" sz="3600" dirty="0">
                          <a:latin typeface="KG First Time In Forever" panose="02000506000000020003" pitchFamily="2" charset="0"/>
                        </a:rPr>
                        <a:t>$31,846</a:t>
                      </a:r>
                    </a:p>
                  </a:txBody>
                  <a:tcPr marL="92285" marR="92285" marT="46142" marB="46142" anchor="ctr">
                    <a:solidFill>
                      <a:schemeClr val="bg1">
                        <a:lumMod val="95000"/>
                      </a:schemeClr>
                    </a:solidFill>
                  </a:tcPr>
                </a:tc>
                <a:extLst>
                  <a:ext uri="{0D108BD9-81ED-4DB2-BD59-A6C34878D82A}">
                    <a16:rowId xmlns:a16="http://schemas.microsoft.com/office/drawing/2014/main" val="10004"/>
                  </a:ext>
                </a:extLst>
              </a:tr>
              <a:tr h="711192">
                <a:tc>
                  <a:txBody>
                    <a:bodyPr/>
                    <a:lstStyle/>
                    <a:p>
                      <a:pPr algn="ctr"/>
                      <a:r>
                        <a:rPr lang="en-US" sz="3600" dirty="0">
                          <a:latin typeface="KG First Time In Forever" panose="02000506000000020003" pitchFamily="2" charset="0"/>
                        </a:rPr>
                        <a:t>North Korea</a:t>
                      </a:r>
                    </a:p>
                  </a:txBody>
                  <a:tcPr marL="92285" marR="92285" marT="46142" marB="46142" anchor="ctr">
                    <a:solidFill>
                      <a:schemeClr val="bg1">
                        <a:lumMod val="95000"/>
                      </a:schemeClr>
                    </a:solidFill>
                  </a:tcPr>
                </a:tc>
                <a:tc>
                  <a:txBody>
                    <a:bodyPr/>
                    <a:lstStyle/>
                    <a:p>
                      <a:pPr algn="ctr"/>
                      <a:r>
                        <a:rPr lang="en-US" sz="3600" dirty="0">
                          <a:latin typeface="KG First Time In Forever" panose="02000506000000020003" pitchFamily="2" charset="0"/>
                        </a:rPr>
                        <a:t>$1,300</a:t>
                      </a:r>
                    </a:p>
                  </a:txBody>
                  <a:tcPr marL="92285" marR="92285" marT="46142" marB="46142" anchor="ctr">
                    <a:solidFill>
                      <a:schemeClr val="bg1">
                        <a:lumMod val="95000"/>
                      </a:schemeClr>
                    </a:solidFill>
                  </a:tcPr>
                </a:tc>
                <a:extLst>
                  <a:ext uri="{0D108BD9-81ED-4DB2-BD59-A6C34878D82A}">
                    <a16:rowId xmlns:a16="http://schemas.microsoft.com/office/drawing/2014/main" val="10005"/>
                  </a:ext>
                </a:extLst>
              </a:tr>
              <a:tr h="711192">
                <a:tc>
                  <a:txBody>
                    <a:bodyPr/>
                    <a:lstStyle/>
                    <a:p>
                      <a:pPr algn="ctr"/>
                      <a:r>
                        <a:rPr lang="en-US" sz="3600" dirty="0">
                          <a:latin typeface="KG First Time In Forever" panose="02000506000000020003" pitchFamily="2" charset="0"/>
                        </a:rPr>
                        <a:t>United States</a:t>
                      </a:r>
                    </a:p>
                  </a:txBody>
                  <a:tcPr marL="92285" marR="92285" marT="46142" marB="46142" anchor="ctr">
                    <a:solidFill>
                      <a:schemeClr val="bg1">
                        <a:lumMod val="85000"/>
                      </a:schemeClr>
                    </a:solidFill>
                  </a:tcPr>
                </a:tc>
                <a:tc>
                  <a:txBody>
                    <a:bodyPr/>
                    <a:lstStyle/>
                    <a:p>
                      <a:pPr algn="ctr"/>
                      <a:r>
                        <a:rPr lang="en-US" sz="3600" dirty="0">
                          <a:latin typeface="KG First Time In Forever" panose="02000506000000020003" pitchFamily="2" charset="0"/>
                        </a:rPr>
                        <a:t>$65,297</a:t>
                      </a:r>
                    </a:p>
                  </a:txBody>
                  <a:tcPr marL="92285" marR="92285" marT="46142" marB="46142" anchor="ctr">
                    <a:solidFill>
                      <a:schemeClr val="bg1">
                        <a:lumMod val="85000"/>
                      </a:schemeClr>
                    </a:solidFill>
                  </a:tcPr>
                </a:tc>
                <a:extLst>
                  <a:ext uri="{0D108BD9-81ED-4DB2-BD59-A6C34878D82A}">
                    <a16:rowId xmlns:a16="http://schemas.microsoft.com/office/drawing/2014/main" val="1971906915"/>
                  </a:ext>
                </a:extLst>
              </a:tr>
            </a:tbl>
          </a:graphicData>
        </a:graphic>
      </p:graphicFrame>
    </p:spTree>
    <p:extLst>
      <p:ext uri="{BB962C8B-B14F-4D97-AF65-F5344CB8AC3E}">
        <p14:creationId xmlns:p14="http://schemas.microsoft.com/office/powerpoint/2010/main" val="3523219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92087E-FA76-45B5-9437-281C7F75707A}"/>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818212" y="3100911"/>
            <a:ext cx="8715990" cy="6247864"/>
          </a:xfrm>
          <a:prstGeom prst="rect">
            <a:avLst/>
          </a:prstGeom>
          <a:noFill/>
        </p:spPr>
        <p:txBody>
          <a:bodyPr wrap="square" rtlCol="0">
            <a:spAutoFit/>
          </a:bodyPr>
          <a:lstStyle/>
          <a:p>
            <a:pPr marL="461406" indent="-461406">
              <a:buFont typeface="Arial" panose="020B0604020202020204" pitchFamily="34" charset="0"/>
              <a:buChar char="•"/>
            </a:pPr>
            <a:r>
              <a:rPr lang="en-US" sz="3200" dirty="0">
                <a:solidFill>
                  <a:srgbClr val="FF0000"/>
                </a:solidFill>
                <a:latin typeface="KG First Time In Forever" panose="02000506000000020003" pitchFamily="2" charset="0"/>
                <a:ea typeface="KBScaredStraight" panose="02000603000000000000" pitchFamily="2" charset="0"/>
              </a:rPr>
              <a:t>A nation’s productive resources determine the strength of its economy.</a:t>
            </a:r>
          </a:p>
          <a:p>
            <a:pPr marL="461406" indent="-461406">
              <a:buFont typeface="Arial" panose="020B0604020202020204" pitchFamily="34" charset="0"/>
              <a:buChar char="•"/>
            </a:pPr>
            <a:endParaRPr lang="en-US" sz="3200" dirty="0">
              <a:solidFill>
                <a:srgbClr val="FF0000"/>
              </a:solidFill>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Productive resources </a:t>
            </a:r>
            <a:r>
              <a:rPr lang="en-US" sz="3200" dirty="0">
                <a:solidFill>
                  <a:srgbClr val="FF0000"/>
                </a:solidFill>
                <a:latin typeface="KG First Time In Forever" panose="02000506000000020003" pitchFamily="2" charset="0"/>
                <a:ea typeface="KBScaredStraight" panose="02000603000000000000" pitchFamily="2" charset="0"/>
              </a:rPr>
              <a:t>are the materials and labor used to create goods and services.</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a:t>
            </a:r>
            <a:r>
              <a:rPr lang="en-US" sz="3200" dirty="0">
                <a:solidFill>
                  <a:srgbClr val="FF0000"/>
                </a:solidFill>
                <a:latin typeface="KG First Time In Forever" panose="02000506000000020003" pitchFamily="2" charset="0"/>
                <a:ea typeface="KBScaredStraight" panose="02000603000000000000" pitchFamily="2" charset="0"/>
              </a:rPr>
              <a:t>four main categories of productive resources are natural resources, human capital, capital goods, and entrepreneurship</a:t>
            </a:r>
            <a:r>
              <a:rPr lang="en-US" sz="3200" dirty="0">
                <a:latin typeface="KG First Time In Forever" panose="02000506000000020003" pitchFamily="2" charset="0"/>
                <a:ea typeface="KBScaredStraight" panose="02000603000000000000" pitchFamily="2" charset="0"/>
              </a:rPr>
              <a:t>.</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1426418" y="0"/>
            <a:ext cx="7301742" cy="3307829"/>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Productive</a:t>
            </a:r>
          </a:p>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Resources</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3011629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B36574-61E6-45F4-B2C8-2AB26EE862F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7" name="Oval 6"/>
          <p:cNvSpPr/>
          <p:nvPr/>
        </p:nvSpPr>
        <p:spPr>
          <a:xfrm>
            <a:off x="1487110" y="230115"/>
            <a:ext cx="7315200" cy="7315200"/>
          </a:xfrm>
          <a:custGeom>
            <a:avLst/>
            <a:gdLst>
              <a:gd name="connsiteX0" fmla="*/ 0 w 7315200"/>
              <a:gd name="connsiteY0" fmla="*/ 3657600 h 7315200"/>
              <a:gd name="connsiteX1" fmla="*/ 3657600 w 7315200"/>
              <a:gd name="connsiteY1" fmla="*/ 0 h 7315200"/>
              <a:gd name="connsiteX2" fmla="*/ 7315200 w 7315200"/>
              <a:gd name="connsiteY2" fmla="*/ 3657600 h 7315200"/>
              <a:gd name="connsiteX3" fmla="*/ 3657600 w 7315200"/>
              <a:gd name="connsiteY3" fmla="*/ 7315200 h 7315200"/>
              <a:gd name="connsiteX4" fmla="*/ 0 w 7315200"/>
              <a:gd name="connsiteY4" fmla="*/ 3657600 h 731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7315200" fill="none" extrusionOk="0">
                <a:moveTo>
                  <a:pt x="0" y="3657600"/>
                </a:moveTo>
                <a:cubicBezTo>
                  <a:pt x="192857" y="1905272"/>
                  <a:pt x="1723787" y="-66"/>
                  <a:pt x="3657600" y="0"/>
                </a:cubicBezTo>
                <a:cubicBezTo>
                  <a:pt x="5447481" y="-84192"/>
                  <a:pt x="7309024" y="1733161"/>
                  <a:pt x="7315200" y="3657600"/>
                </a:cubicBezTo>
                <a:cubicBezTo>
                  <a:pt x="7376431" y="5761574"/>
                  <a:pt x="5753893" y="7333164"/>
                  <a:pt x="3657600" y="7315200"/>
                </a:cubicBezTo>
                <a:cubicBezTo>
                  <a:pt x="1747522" y="7422820"/>
                  <a:pt x="-359518" y="5777328"/>
                  <a:pt x="0" y="3657600"/>
                </a:cubicBezTo>
                <a:close/>
              </a:path>
              <a:path w="7315200" h="7315200" stroke="0" extrusionOk="0">
                <a:moveTo>
                  <a:pt x="0" y="3657600"/>
                </a:moveTo>
                <a:cubicBezTo>
                  <a:pt x="-238610" y="1798340"/>
                  <a:pt x="1686409" y="-36124"/>
                  <a:pt x="3657600" y="0"/>
                </a:cubicBezTo>
                <a:cubicBezTo>
                  <a:pt x="5479223" y="-199351"/>
                  <a:pt x="7210858" y="1707698"/>
                  <a:pt x="7315200" y="3657600"/>
                </a:cubicBezTo>
                <a:cubicBezTo>
                  <a:pt x="6917958" y="5723406"/>
                  <a:pt x="5756673" y="7131570"/>
                  <a:pt x="3657600" y="7315200"/>
                </a:cubicBezTo>
                <a:cubicBezTo>
                  <a:pt x="1718359" y="7323418"/>
                  <a:pt x="-31766" y="5610564"/>
                  <a:pt x="0" y="3657600"/>
                </a:cubicBezTo>
                <a:close/>
              </a:path>
            </a:pathLst>
          </a:custGeom>
          <a:solidFill>
            <a:srgbClr val="996699"/>
          </a:solidFill>
          <a:ln w="57150">
            <a:solidFill>
              <a:schemeClr val="tx1"/>
            </a:solidFill>
            <a:extLst>
              <a:ext uri="{C807C97D-BFC1-408E-A445-0C87EB9F89A2}">
                <ask:lineSketchStyleProps xmlns="" xmlns:ask="http://schemas.microsoft.com/office/drawing/2018/sketchyshapes" sd="2665953337">
                  <a:prstGeom prst="ellipse">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 name="Oval 1"/>
          <p:cNvSpPr/>
          <p:nvPr/>
        </p:nvSpPr>
        <p:spPr>
          <a:xfrm>
            <a:off x="1624269" y="457200"/>
            <a:ext cx="7040880" cy="6858000"/>
          </a:xfrm>
          <a:custGeom>
            <a:avLst/>
            <a:gdLst>
              <a:gd name="connsiteX0" fmla="*/ 0 w 7040880"/>
              <a:gd name="connsiteY0" fmla="*/ 3429000 h 6858000"/>
              <a:gd name="connsiteX1" fmla="*/ 3520440 w 7040880"/>
              <a:gd name="connsiteY1" fmla="*/ 0 h 6858000"/>
              <a:gd name="connsiteX2" fmla="*/ 7040880 w 7040880"/>
              <a:gd name="connsiteY2" fmla="*/ 3429000 h 6858000"/>
              <a:gd name="connsiteX3" fmla="*/ 3520440 w 7040880"/>
              <a:gd name="connsiteY3" fmla="*/ 6858000 h 6858000"/>
              <a:gd name="connsiteX4" fmla="*/ 0 w 704088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880" h="6858000" fill="none" extrusionOk="0">
                <a:moveTo>
                  <a:pt x="0" y="3429000"/>
                </a:moveTo>
                <a:cubicBezTo>
                  <a:pt x="-28699" y="1654069"/>
                  <a:pt x="1428033" y="140314"/>
                  <a:pt x="3520440" y="0"/>
                </a:cubicBezTo>
                <a:cubicBezTo>
                  <a:pt x="5298647" y="-38943"/>
                  <a:pt x="7279437" y="1627129"/>
                  <a:pt x="7040880" y="3429000"/>
                </a:cubicBezTo>
                <a:cubicBezTo>
                  <a:pt x="6796232" y="5128871"/>
                  <a:pt x="5624202" y="6933616"/>
                  <a:pt x="3520440" y="6858000"/>
                </a:cubicBezTo>
                <a:cubicBezTo>
                  <a:pt x="1545549" y="6774721"/>
                  <a:pt x="-29246" y="5321754"/>
                  <a:pt x="0" y="3429000"/>
                </a:cubicBezTo>
                <a:close/>
              </a:path>
              <a:path w="7040880" h="6858000" stroke="0" extrusionOk="0">
                <a:moveTo>
                  <a:pt x="0" y="3429000"/>
                </a:moveTo>
                <a:cubicBezTo>
                  <a:pt x="134826" y="1569985"/>
                  <a:pt x="1335584" y="89858"/>
                  <a:pt x="3520440" y="0"/>
                </a:cubicBezTo>
                <a:cubicBezTo>
                  <a:pt x="5407825" y="-30095"/>
                  <a:pt x="7230189" y="1722262"/>
                  <a:pt x="7040880" y="3429000"/>
                </a:cubicBezTo>
                <a:cubicBezTo>
                  <a:pt x="7079829" y="5372374"/>
                  <a:pt x="5541339" y="6879819"/>
                  <a:pt x="3520440" y="6858000"/>
                </a:cubicBezTo>
                <a:cubicBezTo>
                  <a:pt x="1599184" y="6613983"/>
                  <a:pt x="93083" y="5401731"/>
                  <a:pt x="0" y="3429000"/>
                </a:cubicBezTo>
                <a:close/>
              </a:path>
            </a:pathLst>
          </a:custGeom>
          <a:solidFill>
            <a:schemeClr val="bg1"/>
          </a:solidFill>
          <a:ln w="76200">
            <a:solidFill>
              <a:schemeClr val="tx1"/>
            </a:solidFill>
            <a:extLst>
              <a:ext uri="{C807C97D-BFC1-408E-A445-0C87EB9F89A2}">
                <ask:lineSketchStyleProps xmlns="" xmlns:ask="http://schemas.microsoft.com/office/drawing/2018/sketchyshapes" sd="11981295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rgbClr val="FF0000"/>
              </a:solidFill>
            </a:endParaRPr>
          </a:p>
        </p:txBody>
      </p:sp>
      <p:sp>
        <p:nvSpPr>
          <p:cNvPr id="11" name="TextBox 10">
            <a:extLst>
              <a:ext uri="{FF2B5EF4-FFF2-40B4-BE49-F238E27FC236}">
                <a16:creationId xmlns:a16="http://schemas.microsoft.com/office/drawing/2014/main" id="{AFEDD4BA-1ED9-4763-93CC-C9ADBB38059B}"/>
              </a:ext>
            </a:extLst>
          </p:cNvPr>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a:extLst>
              <a:ext uri="{FF2B5EF4-FFF2-40B4-BE49-F238E27FC236}">
                <a16:creationId xmlns:a16="http://schemas.microsoft.com/office/drawing/2014/main" id="{271B3F49-CA62-49A8-A8A4-E31AA2650699}"/>
              </a:ext>
            </a:extLst>
          </p:cNvPr>
          <p:cNvSpPr/>
          <p:nvPr/>
        </p:nvSpPr>
        <p:spPr>
          <a:xfrm>
            <a:off x="82819" y="2402816"/>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Natural</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
        <p:nvSpPr>
          <p:cNvPr id="9" name="Rectangle 8">
            <a:extLst>
              <a:ext uri="{FF2B5EF4-FFF2-40B4-BE49-F238E27FC236}">
                <a16:creationId xmlns:a16="http://schemas.microsoft.com/office/drawing/2014/main" id="{8D7152F7-A90C-47AB-A813-EAA0E69846B4}"/>
              </a:ext>
            </a:extLst>
          </p:cNvPr>
          <p:cNvSpPr/>
          <p:nvPr/>
        </p:nvSpPr>
        <p:spPr>
          <a:xfrm>
            <a:off x="82819" y="3789593"/>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Resources</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Tree>
    <p:extLst>
      <p:ext uri="{BB962C8B-B14F-4D97-AF65-F5344CB8AC3E}">
        <p14:creationId xmlns:p14="http://schemas.microsoft.com/office/powerpoint/2010/main" val="17023531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363EE53C6ABA4CA7B7E5FFF321002A" ma:contentTypeVersion="9" ma:contentTypeDescription="Create a new document." ma:contentTypeScope="" ma:versionID="bdbd38ebd5cf90997bd49f33e8a270c4">
  <xsd:schema xmlns:xsd="http://www.w3.org/2001/XMLSchema" xmlns:xs="http://www.w3.org/2001/XMLSchema" xmlns:p="http://schemas.microsoft.com/office/2006/metadata/properties" xmlns:ns3="c345d192-9428-4a8e-84d1-20fb9149fc4b" xmlns:ns4="d8c64937-464e-4bc1-90e9-87ff97ffa17c" targetNamespace="http://schemas.microsoft.com/office/2006/metadata/properties" ma:root="true" ma:fieldsID="097127131d039ef603dce0368f14e29e" ns3:_="" ns4:_="">
    <xsd:import namespace="c345d192-9428-4a8e-84d1-20fb9149fc4b"/>
    <xsd:import namespace="d8c64937-464e-4bc1-90e9-87ff97ffa17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5d192-9428-4a8e-84d1-20fb9149fc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c64937-464e-4bc1-90e9-87ff97ffa17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7D452E-3815-4F40-8B30-7767FDF83A9E}">
  <ds:schemaRefs>
    <ds:schemaRef ds:uri="http://schemas.microsoft.com/sharepoint/v3/contenttype/forms"/>
  </ds:schemaRefs>
</ds:datastoreItem>
</file>

<file path=customXml/itemProps2.xml><?xml version="1.0" encoding="utf-8"?>
<ds:datastoreItem xmlns:ds="http://schemas.openxmlformats.org/officeDocument/2006/customXml" ds:itemID="{840241A8-8262-4A95-9A18-DE7512C3ED2B}">
  <ds:schemaRef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d8c64937-464e-4bc1-90e9-87ff97ffa17c"/>
    <ds:schemaRef ds:uri="c345d192-9428-4a8e-84d1-20fb9149fc4b"/>
    <ds:schemaRef ds:uri="http://purl.org/dc/dcmitype/"/>
  </ds:schemaRefs>
</ds:datastoreItem>
</file>

<file path=customXml/itemProps3.xml><?xml version="1.0" encoding="utf-8"?>
<ds:datastoreItem xmlns:ds="http://schemas.openxmlformats.org/officeDocument/2006/customXml" ds:itemID="{6AB05D40-AA16-4897-85E9-76971742AE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5d192-9428-4a8e-84d1-20fb9149fc4b"/>
    <ds:schemaRef ds:uri="d8c64937-464e-4bc1-90e9-87ff97ffa1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26636</TotalTime>
  <Words>4704</Words>
  <Application>Microsoft Office PowerPoint</Application>
  <PresentationFormat>Custom</PresentationFormat>
  <Paragraphs>705</Paragraphs>
  <Slides>59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Arial</vt:lpstr>
      <vt:lpstr>Calibri</vt:lpstr>
      <vt:lpstr>Calibri Light</vt:lpstr>
      <vt:lpstr>KBScaredStraight</vt:lpstr>
      <vt:lpstr>KG Eyes Wide Open</vt:lpstr>
      <vt:lpstr>KG First Time In Forever</vt:lpstr>
      <vt:lpstr>KG Manhattan Script</vt:lpstr>
      <vt:lpstr>KG One More Light</vt:lpstr>
      <vt:lpstr>KG One More Light BIG</vt:lpstr>
      <vt:lpstr>KG Sorry Not Sorry</vt:lpstr>
      <vt:lpstr>KG Sorry Not Sorry Chub</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Trantow</dc:creator>
  <cp:lastModifiedBy>Cochran, Maisha</cp:lastModifiedBy>
  <cp:revision>604</cp:revision>
  <cp:lastPrinted>2018-06-12T02:07:03Z</cp:lastPrinted>
  <dcterms:created xsi:type="dcterms:W3CDTF">2014-12-29T15:18:45Z</dcterms:created>
  <dcterms:modified xsi:type="dcterms:W3CDTF">2023-02-07T17:18:14Z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0x0101006B363EE53C6ABA4CA7B7E5FFF321002A</vt:lpwstr>
  </property>
</Properties>
</file>